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3" r:id="rId2"/>
    <p:sldId id="256" r:id="rId3"/>
    <p:sldId id="257" r:id="rId4"/>
    <p:sldId id="281" r:id="rId5"/>
    <p:sldId id="259" r:id="rId6"/>
    <p:sldId id="258" r:id="rId7"/>
    <p:sldId id="260" r:id="rId8"/>
    <p:sldId id="282" r:id="rId9"/>
    <p:sldId id="287" r:id="rId10"/>
    <p:sldId id="288" r:id="rId11"/>
    <p:sldId id="276" r:id="rId12"/>
    <p:sldId id="262" r:id="rId13"/>
    <p:sldId id="263" r:id="rId14"/>
    <p:sldId id="261" r:id="rId15"/>
    <p:sldId id="277" r:id="rId16"/>
    <p:sldId id="265" r:id="rId17"/>
    <p:sldId id="280" r:id="rId18"/>
    <p:sldId id="278" r:id="rId19"/>
    <p:sldId id="279" r:id="rId20"/>
    <p:sldId id="284" r:id="rId21"/>
    <p:sldId id="267" r:id="rId22"/>
    <p:sldId id="268" r:id="rId23"/>
    <p:sldId id="264" r:id="rId24"/>
    <p:sldId id="266" r:id="rId25"/>
    <p:sldId id="275" r:id="rId26"/>
    <p:sldId id="269" r:id="rId27"/>
    <p:sldId id="270" r:id="rId28"/>
    <p:sldId id="271" r:id="rId29"/>
    <p:sldId id="272" r:id="rId30"/>
    <p:sldId id="285" r:id="rId31"/>
    <p:sldId id="286"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4" autoAdjust="0"/>
    <p:restoredTop sz="94660"/>
  </p:normalViewPr>
  <p:slideViewPr>
    <p:cSldViewPr>
      <p:cViewPr varScale="1">
        <p:scale>
          <a:sx n="87" d="100"/>
          <a:sy n="87" d="100"/>
        </p:scale>
        <p:origin x="6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A846116-384C-4BA5-BC33-7A750D4ADE59}" type="datetimeFigureOut">
              <a:rPr lang="en-US" smtClean="0"/>
              <a:pPr/>
              <a:t>10/7/2023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F1B1B4F-4A77-4D57-A4B4-D6DA9318D6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846116-384C-4BA5-BC33-7A750D4ADE59}" type="datetimeFigureOut">
              <a:rPr lang="en-US" smtClean="0"/>
              <a:pPr/>
              <a:t>10/7/2023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1B1B4F-4A77-4D57-A4B4-D6DA9318D6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A846116-384C-4BA5-BC33-7A750D4ADE59}" type="datetimeFigureOut">
              <a:rPr lang="en-US" smtClean="0"/>
              <a:pPr/>
              <a:t>10/7/2023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F1B1B4F-4A77-4D57-A4B4-D6DA9318D6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846116-384C-4BA5-BC33-7A750D4ADE59}" type="datetimeFigureOut">
              <a:rPr lang="en-US" smtClean="0"/>
              <a:pPr/>
              <a:t>10/7/2023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1B1B4F-4A77-4D57-A4B4-D6DA9318D6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A846116-384C-4BA5-BC33-7A750D4ADE59}" type="datetimeFigureOut">
              <a:rPr lang="en-US" smtClean="0"/>
              <a:pPr/>
              <a:t>10/7/2023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F1B1B4F-4A77-4D57-A4B4-D6DA9318D6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846116-384C-4BA5-BC33-7A750D4ADE59}" type="datetimeFigureOut">
              <a:rPr lang="en-US" smtClean="0"/>
              <a:pPr/>
              <a:t>10/7/2023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1B1B4F-4A77-4D57-A4B4-D6DA9318D6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846116-384C-4BA5-BC33-7A750D4ADE59}" type="datetimeFigureOut">
              <a:rPr lang="en-US" smtClean="0"/>
              <a:pPr/>
              <a:t>10/7/2023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1B1B4F-4A77-4D57-A4B4-D6DA9318D6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A846116-384C-4BA5-BC33-7A750D4ADE59}" type="datetimeFigureOut">
              <a:rPr lang="en-US" smtClean="0"/>
              <a:pPr/>
              <a:t>10/7/2023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1B1B4F-4A77-4D57-A4B4-D6DA9318D6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A846116-384C-4BA5-BC33-7A750D4ADE59}" type="datetimeFigureOut">
              <a:rPr lang="en-US" smtClean="0"/>
              <a:pPr/>
              <a:t>10/7/2023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F1B1B4F-4A77-4D57-A4B4-D6DA9318D6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846116-384C-4BA5-BC33-7A750D4ADE59}" type="datetimeFigureOut">
              <a:rPr lang="en-US" smtClean="0"/>
              <a:pPr/>
              <a:t>10/7/2023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1B1B4F-4A77-4D57-A4B4-D6DA9318D6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A846116-384C-4BA5-BC33-7A750D4ADE59}" type="datetimeFigureOut">
              <a:rPr lang="en-US" smtClean="0"/>
              <a:pPr/>
              <a:t>10/7/2023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1B1B4F-4A77-4D57-A4B4-D6DA9318D6F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A846116-384C-4BA5-BC33-7A750D4ADE59}" type="datetimeFigureOut">
              <a:rPr lang="en-US" smtClean="0"/>
              <a:pPr/>
              <a:t>10/7/2023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1B1B4F-4A77-4D57-A4B4-D6DA9318D6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33400"/>
            <a:ext cx="6096000" cy="2868168"/>
          </a:xfrm>
        </p:spPr>
        <p:txBody>
          <a:bodyPr/>
          <a:lstStyle/>
          <a:p>
            <a:pPr algn="ctr"/>
            <a:r>
              <a:rPr lang="fa-IR" sz="5400" dirty="0" smtClean="0">
                <a:solidFill>
                  <a:schemeClr val="bg1">
                    <a:lumMod val="75000"/>
                  </a:schemeClr>
                </a:solidFill>
                <a:cs typeface="B Nazanin" pitchFamily="2" charset="-78"/>
              </a:rPr>
              <a:t>به نام</a:t>
            </a:r>
            <a:br>
              <a:rPr lang="fa-IR" sz="5400" dirty="0" smtClean="0">
                <a:solidFill>
                  <a:schemeClr val="bg1">
                    <a:lumMod val="75000"/>
                  </a:schemeClr>
                </a:solidFill>
                <a:cs typeface="B Nazanin" pitchFamily="2" charset="-78"/>
              </a:rPr>
            </a:br>
            <a:r>
              <a:rPr lang="fa-IR" sz="5400" dirty="0" smtClean="0">
                <a:solidFill>
                  <a:schemeClr val="bg1">
                    <a:lumMod val="75000"/>
                  </a:schemeClr>
                </a:solidFill>
                <a:cs typeface="B Nazanin" pitchFamily="2" charset="-78"/>
              </a:rPr>
              <a:t> یگانه هستی بخش</a:t>
            </a:r>
            <a:endParaRPr lang="en-US" sz="5400" dirty="0">
              <a:solidFill>
                <a:schemeClr val="bg1">
                  <a:lumMod val="75000"/>
                </a:schemeClr>
              </a:solidFill>
              <a:cs typeface="B Nazani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normAutofit/>
          </a:bodyPr>
          <a:lstStyle/>
          <a:p>
            <a:pPr algn="ctr"/>
            <a:r>
              <a:rPr lang="fa-IR" sz="4400" dirty="0" smtClean="0">
                <a:cs typeface="B Nazanin" pitchFamily="2" charset="-78"/>
              </a:rPr>
              <a:t>رشد شناختی کودکان</a:t>
            </a:r>
            <a:endParaRPr lang="en-US" sz="4000" dirty="0"/>
          </a:p>
        </p:txBody>
      </p:sp>
      <p:sp>
        <p:nvSpPr>
          <p:cNvPr id="3" name="Content Placeholder 2"/>
          <p:cNvSpPr>
            <a:spLocks noGrp="1"/>
          </p:cNvSpPr>
          <p:nvPr>
            <p:ph idx="1"/>
          </p:nvPr>
        </p:nvSpPr>
        <p:spPr/>
        <p:txBody>
          <a:bodyPr>
            <a:normAutofit/>
          </a:bodyPr>
          <a:lstStyle/>
          <a:p>
            <a:pPr algn="r" rtl="1"/>
            <a:r>
              <a:rPr lang="fa-IR" sz="2400" dirty="0" smtClean="0">
                <a:cs typeface="B Nazanin" pitchFamily="2" charset="-78"/>
              </a:rPr>
              <a:t> 8-10 سالگي:پسرها با پسرها و دخترها با</a:t>
            </a:r>
            <a:r>
              <a:rPr lang="en-US" sz="2400" dirty="0" smtClean="0">
                <a:cs typeface="B Nazanin" pitchFamily="2" charset="-78"/>
              </a:rPr>
              <a:t> </a:t>
            </a:r>
            <a:r>
              <a:rPr lang="fa-IR" sz="2400" dirty="0" smtClean="0">
                <a:cs typeface="B Nazanin" pitchFamily="2" charset="-78"/>
              </a:rPr>
              <a:t>دخترها رابطه عاطفي برقرار مي كنند </a:t>
            </a:r>
            <a:endParaRPr lang="en-US" sz="2400" dirty="0" smtClean="0">
              <a:cs typeface="B Nazanin" pitchFamily="2" charset="-78"/>
            </a:endParaRPr>
          </a:p>
          <a:p>
            <a:pPr algn="r" rtl="1"/>
            <a:r>
              <a:rPr lang="fa-IR" sz="2400" dirty="0" smtClean="0">
                <a:cs typeface="B Nazanin" pitchFamily="2" charset="-78"/>
              </a:rPr>
              <a:t>9-13 سالگی:</a:t>
            </a:r>
            <a:r>
              <a:rPr lang="en-US" sz="2400" dirty="0" smtClean="0">
                <a:cs typeface="B Nazanin" pitchFamily="2" charset="-78"/>
              </a:rPr>
              <a:t> </a:t>
            </a:r>
            <a:r>
              <a:rPr lang="fa-IR" sz="2400" dirty="0" smtClean="0">
                <a:cs typeface="B Nazanin" pitchFamily="2" charset="-78"/>
              </a:rPr>
              <a:t>با تغییرات طبیعی دختران مانند عادت ماهیانه و پسران احتلام آشنا بشوند</a:t>
            </a:r>
          </a:p>
          <a:p>
            <a:pPr algn="r" rtl="1"/>
            <a:r>
              <a:rPr lang="fa-IR" sz="2400" dirty="0" smtClean="0">
                <a:cs typeface="B Nazanin" pitchFamily="2" charset="-78"/>
              </a:rPr>
              <a:t>روند آمیزش جنسی و تولید مثل را درک کنند</a:t>
            </a:r>
          </a:p>
          <a:p>
            <a:pPr algn="r" rtl="1"/>
            <a:r>
              <a:rPr lang="fa-IR" sz="2400" dirty="0" smtClean="0">
                <a:cs typeface="B Nazanin" pitchFamily="2" charset="-78"/>
              </a:rPr>
              <a:t>13-18 سالگی: آموزش ضرورت های بهداشتی و وسایل جلوگیری از بارداری</a:t>
            </a:r>
          </a:p>
          <a:p>
            <a:pPr algn="r" rtl="1"/>
            <a:r>
              <a:rPr lang="fa-IR" sz="2400" dirty="0" smtClean="0">
                <a:cs typeface="B Nazanin" pitchFamily="2" charset="-78"/>
              </a:rPr>
              <a:t>شناخت موقعیت های خطرناک</a:t>
            </a:r>
          </a:p>
          <a:p>
            <a:pPr algn="r" rtl="1"/>
            <a:r>
              <a:rPr lang="fa-IR" sz="2400" dirty="0" smtClean="0">
                <a:cs typeface="B Nazanin" pitchFamily="2" charset="-78"/>
              </a:rPr>
              <a:t>قرار ملاقات ها</a:t>
            </a:r>
            <a:r>
              <a:rPr lang="en-US" sz="2400" dirty="0" smtClean="0">
                <a:cs typeface="B Nazanin" pitchFamily="2" charset="-78"/>
              </a:rPr>
              <a:t> </a:t>
            </a:r>
            <a:r>
              <a:rPr lang="fa-IR" sz="2400" dirty="0" smtClean="0">
                <a:cs typeface="B Nazanin" pitchFamily="2" charset="-78"/>
              </a:rPr>
              <a:t>(احتمال سوء مصرف مواد-کلاس دفاع شخصی)</a:t>
            </a:r>
          </a:p>
          <a:p>
            <a:pPr algn="r" rtl="1"/>
            <a:r>
              <a:rPr lang="fa-IR" sz="2400" dirty="0" smtClean="0">
                <a:cs typeface="B Nazanin" pitchFamily="2" charset="-78"/>
              </a:rPr>
              <a:t>احترام به فضای خصوصی در عین روشن بودن خط قرمزها</a:t>
            </a:r>
          </a:p>
          <a:p>
            <a:pPr algn="r" rtl="1"/>
            <a:endParaRPr lang="en-US" sz="24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Documents and Settings\roza\Desktop\axs\hhh.jpg"/>
          <p:cNvPicPr>
            <a:picLocks noGrp="1" noChangeAspect="1" noChangeArrowheads="1"/>
          </p:cNvPicPr>
          <p:nvPr>
            <p:ph idx="1"/>
          </p:nvPr>
        </p:nvPicPr>
        <p:blipFill>
          <a:blip r:embed="rId2"/>
          <a:srcRect r="933" b="-612"/>
          <a:stretch>
            <a:fillRect/>
          </a:stretch>
        </p:blipFill>
        <p:spPr bwMode="auto">
          <a:xfrm>
            <a:off x="-10510" y="-1"/>
            <a:ext cx="8163910" cy="6858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rtl="1"/>
            <a:r>
              <a:rPr lang="fa-IR" sz="4800" dirty="0" smtClean="0">
                <a:cs typeface="B Nazanin" pitchFamily="2" charset="-78"/>
              </a:rPr>
              <a:t>تکنیک ها1</a:t>
            </a:r>
            <a:endParaRPr lang="en-US" sz="4800" dirty="0">
              <a:cs typeface="B Nazanin" pitchFamily="2" charset="-78"/>
            </a:endParaRPr>
          </a:p>
        </p:txBody>
      </p:sp>
      <p:sp>
        <p:nvSpPr>
          <p:cNvPr id="3" name="Content Placeholder 2"/>
          <p:cNvSpPr>
            <a:spLocks noGrp="1"/>
          </p:cNvSpPr>
          <p:nvPr>
            <p:ph idx="1"/>
          </p:nvPr>
        </p:nvSpPr>
        <p:spPr>
          <a:xfrm>
            <a:off x="0" y="1371600"/>
            <a:ext cx="7848600" cy="4846320"/>
          </a:xfrm>
        </p:spPr>
        <p:txBody>
          <a:bodyPr>
            <a:noAutofit/>
          </a:bodyPr>
          <a:lstStyle/>
          <a:p>
            <a:pPr algn="r" rtl="1"/>
            <a:r>
              <a:rPr lang="fa-IR" sz="3200" dirty="0" smtClean="0">
                <a:cs typeface="B Nazanin" pitchFamily="2" charset="-78"/>
              </a:rPr>
              <a:t>فراهم کردن شرایط مناسب</a:t>
            </a:r>
          </a:p>
          <a:p>
            <a:pPr algn="r" rtl="1"/>
            <a:r>
              <a:rPr lang="fa-IR" sz="3200" dirty="0" smtClean="0">
                <a:cs typeface="B Nazanin" pitchFamily="2" charset="-78"/>
              </a:rPr>
              <a:t>شکار فرصت ها</a:t>
            </a:r>
          </a:p>
          <a:p>
            <a:pPr algn="r" rtl="1"/>
            <a:r>
              <a:rPr lang="fa-IR" sz="3200" dirty="0" smtClean="0">
                <a:cs typeface="B Nazanin" pitchFamily="2" charset="-78"/>
              </a:rPr>
              <a:t>ابتکار عمل را بدست بگیرید</a:t>
            </a:r>
          </a:p>
          <a:p>
            <a:pPr algn="r" rtl="1"/>
            <a:r>
              <a:rPr lang="fa-IR" sz="3200" dirty="0" smtClean="0">
                <a:cs typeface="B Nazanin" pitchFamily="2" charset="-78"/>
              </a:rPr>
              <a:t>مستقیم وارد نشوید (از کلیات شروع کنید)</a:t>
            </a:r>
          </a:p>
          <a:p>
            <a:pPr algn="r" rtl="1"/>
            <a:r>
              <a:rPr lang="fa-IR" sz="3200" dirty="0" smtClean="0">
                <a:cs typeface="B Nazanin" pitchFamily="2" charset="-78"/>
              </a:rPr>
              <a:t>آموزش باید تدریجی، مستمر، کافی، ساده، عینی و با احترام باشد</a:t>
            </a:r>
          </a:p>
          <a:p>
            <a:pPr algn="r" rtl="1"/>
            <a:r>
              <a:rPr lang="fa-IR" sz="3200" dirty="0" smtClean="0">
                <a:cs typeface="B Nazanin" pitchFamily="2" charset="-78"/>
              </a:rPr>
              <a:t>صادق باشید</a:t>
            </a:r>
          </a:p>
          <a:p>
            <a:pPr algn="r" rtl="1"/>
            <a:r>
              <a:rPr lang="fa-IR" sz="3200" dirty="0" smtClean="0">
                <a:cs typeface="B Nazanin" pitchFamily="2" charset="-78"/>
              </a:rPr>
              <a:t>لزومی به بیان جزئیات غیر ضروری نیست</a:t>
            </a:r>
          </a:p>
          <a:p>
            <a:pPr algn="r" rtl="1"/>
            <a:r>
              <a:rPr lang="fa-IR" sz="3200" dirty="0" smtClean="0">
                <a:cs typeface="B Nazanin" pitchFamily="2" charset="-78"/>
              </a:rPr>
              <a:t>اول شما بپرسید و بدانید چه می داند و از چه منبعی و چه نمی داند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fa-IR" sz="4400" dirty="0" smtClean="0">
                <a:cs typeface="B Nazanin" pitchFamily="2" charset="-78"/>
              </a:rPr>
              <a:t>تکنیک ها2</a:t>
            </a:r>
            <a:endParaRPr lang="en-US" sz="4400" dirty="0">
              <a:cs typeface="B Nazanin" pitchFamily="2" charset="-78"/>
            </a:endParaRPr>
          </a:p>
        </p:txBody>
      </p:sp>
      <p:sp>
        <p:nvSpPr>
          <p:cNvPr id="3" name="Content Placeholder 2"/>
          <p:cNvSpPr>
            <a:spLocks noGrp="1"/>
          </p:cNvSpPr>
          <p:nvPr>
            <p:ph idx="1"/>
          </p:nvPr>
        </p:nvSpPr>
        <p:spPr>
          <a:xfrm>
            <a:off x="228600" y="1524000"/>
            <a:ext cx="7790688" cy="4800600"/>
          </a:xfrm>
        </p:spPr>
        <p:txBody>
          <a:bodyPr>
            <a:normAutofit lnSpcReduction="10000"/>
          </a:bodyPr>
          <a:lstStyle/>
          <a:p>
            <a:pPr algn="r" rtl="1"/>
            <a:r>
              <a:rPr lang="fa-IR" sz="3200" dirty="0" smtClean="0">
                <a:cs typeface="B Nazanin" pitchFamily="2" charset="-78"/>
              </a:rPr>
              <a:t>پاسخگویی با لحنی طبیعی و در حد ظرفیت شناختی او باشد</a:t>
            </a:r>
          </a:p>
          <a:p>
            <a:pPr algn="r" rtl="1"/>
            <a:r>
              <a:rPr lang="fa-IR" sz="3200" dirty="0" smtClean="0">
                <a:cs typeface="B Nazanin" pitchFamily="2" charset="-78"/>
              </a:rPr>
              <a:t>شفاف سازی کنید</a:t>
            </a:r>
            <a:r>
              <a:rPr lang="en-US" sz="3200" dirty="0" smtClean="0">
                <a:cs typeface="B Nazanin" pitchFamily="2" charset="-78"/>
              </a:rPr>
              <a:t> </a:t>
            </a:r>
            <a:r>
              <a:rPr lang="fa-IR" sz="3200" dirty="0" smtClean="0">
                <a:cs typeface="B Nazanin" pitchFamily="2" charset="-78"/>
              </a:rPr>
              <a:t> و با صراحت و روشنی ارزش های خود را بیان کنید</a:t>
            </a:r>
          </a:p>
          <a:p>
            <a:pPr algn="r" rtl="1"/>
            <a:r>
              <a:rPr lang="fa-IR" sz="3200" dirty="0" smtClean="0">
                <a:cs typeface="B Nazanin" pitchFamily="2" charset="-78"/>
              </a:rPr>
              <a:t>خصوصی بودن را توضیح دهید</a:t>
            </a:r>
          </a:p>
          <a:p>
            <a:pPr algn="r" rtl="1"/>
            <a:r>
              <a:rPr lang="fa-IR" sz="3200" dirty="0" smtClean="0">
                <a:cs typeface="B Nazanin" pitchFamily="2" charset="-78"/>
              </a:rPr>
              <a:t>صحبت را دو طرفه کنید</a:t>
            </a:r>
          </a:p>
          <a:p>
            <a:pPr algn="r" rtl="1"/>
            <a:r>
              <a:rPr lang="fa-IR" sz="3200" dirty="0" smtClean="0">
                <a:cs typeface="B Nazanin" pitchFamily="2" charset="-78"/>
              </a:rPr>
              <a:t>اگر ارزش های شما را نپذیرفت او را طرد نکنید</a:t>
            </a:r>
          </a:p>
          <a:p>
            <a:pPr algn="r" rtl="1"/>
            <a:r>
              <a:rPr lang="fa-IR" sz="3200" dirty="0" smtClean="0">
                <a:cs typeface="B Nazanin" pitchFamily="2" charset="-78"/>
              </a:rPr>
              <a:t>اگر آمادگی ندارید به تعویق بیاندازید اما فراموش نکنید</a:t>
            </a:r>
          </a:p>
          <a:p>
            <a:pPr algn="r" rtl="1"/>
            <a:r>
              <a:rPr lang="fa-IR" sz="3200" dirty="0" smtClean="0">
                <a:cs typeface="B Nazanin" pitchFamily="2" charset="-78"/>
              </a:rPr>
              <a:t>اگر برایتان غیر ممکن است کمک بخواهید</a:t>
            </a:r>
          </a:p>
          <a:p>
            <a:pPr algn="r" rtl="1"/>
            <a:endParaRPr lang="en-US" sz="3200" dirty="0" smtClean="0">
              <a:cs typeface="B Nazanin" pitchFamily="2" charset="-78"/>
            </a:endParaRPr>
          </a:p>
          <a:p>
            <a:pPr algn="r" rtl="1"/>
            <a:endParaRPr lang="fa-IR" sz="3200" dirty="0" smtClean="0">
              <a:cs typeface="B Nazanin" pitchFamily="2" charset="-78"/>
            </a:endParaRPr>
          </a:p>
          <a:p>
            <a:pPr algn="r" rtl="1"/>
            <a:endParaRPr lang="en-US" sz="32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fa-IR" sz="5400" dirty="0" smtClean="0">
                <a:cs typeface="B Nazanin" pitchFamily="2" charset="-78"/>
              </a:rPr>
              <a:t>موقعیت های مناسب </a:t>
            </a:r>
            <a:endParaRPr lang="en-US" sz="5400" dirty="0">
              <a:cs typeface="B Nazanin" pitchFamily="2" charset="-78"/>
            </a:endParaRPr>
          </a:p>
        </p:txBody>
      </p:sp>
      <p:sp>
        <p:nvSpPr>
          <p:cNvPr id="3" name="Content Placeholder 2"/>
          <p:cNvSpPr>
            <a:spLocks noGrp="1"/>
          </p:cNvSpPr>
          <p:nvPr>
            <p:ph idx="1"/>
          </p:nvPr>
        </p:nvSpPr>
        <p:spPr>
          <a:xfrm>
            <a:off x="0" y="1609416"/>
            <a:ext cx="7696200" cy="4846320"/>
          </a:xfrm>
        </p:spPr>
        <p:txBody>
          <a:bodyPr>
            <a:noAutofit/>
          </a:bodyPr>
          <a:lstStyle/>
          <a:p>
            <a:pPr algn="r" rtl="1"/>
            <a:r>
              <a:rPr lang="fa-IR" sz="3200" dirty="0" smtClean="0">
                <a:cs typeface="B Nazanin" pitchFamily="2" charset="-78"/>
              </a:rPr>
              <a:t>یکی از بستگان باردار شده است</a:t>
            </a:r>
          </a:p>
          <a:p>
            <a:pPr algn="r" rtl="1"/>
            <a:r>
              <a:rPr lang="fa-IR" sz="3200" dirty="0" smtClean="0">
                <a:cs typeface="B Nazanin" pitchFamily="2" charset="-78"/>
              </a:rPr>
              <a:t>باغ وحش</a:t>
            </a:r>
          </a:p>
          <a:p>
            <a:pPr algn="r" rtl="1"/>
            <a:r>
              <a:rPr lang="fa-IR" sz="3200" dirty="0" smtClean="0">
                <a:cs typeface="B Nazanin" pitchFamily="2" charset="-78"/>
              </a:rPr>
              <a:t>زاییدن یک حیوان خانگی</a:t>
            </a:r>
          </a:p>
          <a:p>
            <a:pPr algn="r" rtl="1"/>
            <a:r>
              <a:rPr lang="fa-IR" sz="3200" dirty="0" smtClean="0">
                <a:cs typeface="B Nazanin" pitchFamily="2" charset="-78"/>
              </a:rPr>
              <a:t>وقتی به بدن برهنه خیره می شود</a:t>
            </a:r>
          </a:p>
          <a:p>
            <a:pPr algn="r" rtl="1"/>
            <a:r>
              <a:rPr lang="fa-IR" sz="3200" dirty="0" smtClean="0">
                <a:cs typeface="B Nazanin" pitchFamily="2" charset="-78"/>
              </a:rPr>
              <a:t>وقتی پوشک بچه ای را عوض می کنیم و نگاه کنجکاوانه کودک را می بینیم</a:t>
            </a:r>
          </a:p>
          <a:p>
            <a:pPr algn="r" rtl="1"/>
            <a:r>
              <a:rPr lang="fa-IR" sz="3200" dirty="0" smtClean="0">
                <a:cs typeface="B Nazanin" pitchFamily="2" charset="-78"/>
              </a:rPr>
              <a:t>دیدن نوار بهداشتی در یک فروشگاه و ...</a:t>
            </a:r>
          </a:p>
          <a:p>
            <a:pPr algn="r" rtl="1"/>
            <a:r>
              <a:rPr lang="fa-IR" sz="3200" dirty="0" smtClean="0">
                <a:cs typeface="B Nazanin" pitchFamily="2" charset="-78"/>
              </a:rPr>
              <a:t>کودکان دوست دارند قصه تولد خود را بشنوند</a:t>
            </a:r>
          </a:p>
          <a:p>
            <a:pPr algn="r" rtl="1"/>
            <a:endParaRPr lang="en-US" sz="32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Documents and Settings\roza\Desktop\axs\kkkkk.jpg"/>
          <p:cNvPicPr>
            <a:picLocks noGrp="1" noChangeAspect="1" noChangeArrowheads="1"/>
          </p:cNvPicPr>
          <p:nvPr>
            <p:ph idx="1"/>
          </p:nvPr>
        </p:nvPicPr>
        <p:blipFill>
          <a:blip r:embed="rId2"/>
          <a:srcRect/>
          <a:stretch>
            <a:fillRect/>
          </a:stretch>
        </p:blipFill>
        <p:spPr bwMode="auto">
          <a:xfrm>
            <a:off x="1" y="-44974"/>
            <a:ext cx="8153400" cy="69029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fa-IR" sz="4400" dirty="0" smtClean="0">
                <a:cs typeface="B Nazanin" pitchFamily="2" charset="-78"/>
              </a:rPr>
              <a:t>بلوغ</a:t>
            </a:r>
            <a:endParaRPr lang="en-US" sz="4400" dirty="0">
              <a:cs typeface="B Nazanin" pitchFamily="2" charset="-78"/>
            </a:endParaRPr>
          </a:p>
        </p:txBody>
      </p:sp>
      <p:sp>
        <p:nvSpPr>
          <p:cNvPr id="3" name="Content Placeholder 2"/>
          <p:cNvSpPr>
            <a:spLocks noGrp="1"/>
          </p:cNvSpPr>
          <p:nvPr>
            <p:ph idx="1"/>
          </p:nvPr>
        </p:nvSpPr>
        <p:spPr>
          <a:xfrm>
            <a:off x="228600" y="1609416"/>
            <a:ext cx="7467600" cy="5096184"/>
          </a:xfrm>
        </p:spPr>
        <p:txBody>
          <a:bodyPr>
            <a:noAutofit/>
          </a:bodyPr>
          <a:lstStyle/>
          <a:p>
            <a:pPr algn="r" rtl="1"/>
            <a:r>
              <a:rPr lang="fa-IR" sz="2800" dirty="0" smtClean="0">
                <a:cs typeface="B Nazanin" pitchFamily="2" charset="-78"/>
              </a:rPr>
              <a:t>زمان و سرعت رشد بسته ژنتیک و عوامل محیطی متغیر است اما توالی یکسان است</a:t>
            </a:r>
          </a:p>
          <a:p>
            <a:pPr algn="r" rtl="1"/>
            <a:r>
              <a:rPr lang="fa-IR" sz="2800" dirty="0" smtClean="0">
                <a:cs typeface="B Nazanin" pitchFamily="2" charset="-78"/>
              </a:rPr>
              <a:t>در قرن اخیر سرعت رشد بیشتر، زمان شروع بلوغ زودتر و قامت ها بلندتر شده است</a:t>
            </a:r>
          </a:p>
          <a:p>
            <a:pPr algn="r" rtl="1"/>
            <a:r>
              <a:rPr lang="fa-IR" sz="2800" dirty="0" smtClean="0">
                <a:cs typeface="B Nazanin" pitchFamily="2" charset="-78"/>
              </a:rPr>
              <a:t>پسرها 12_14 سالگی و دخترها 10_12سالگی</a:t>
            </a:r>
          </a:p>
          <a:p>
            <a:pPr algn="r" rtl="1"/>
            <a:r>
              <a:rPr lang="fa-IR" sz="2800" dirty="0" smtClean="0">
                <a:cs typeface="B Nazanin" pitchFamily="2" charset="-78"/>
              </a:rPr>
              <a:t>بلوغ  زودرس و دیررس (اغلب علل ژنتیکی دارد)</a:t>
            </a:r>
          </a:p>
          <a:p>
            <a:pPr algn="r" rtl="1"/>
            <a:r>
              <a:rPr lang="fa-IR" sz="2800" dirty="0" smtClean="0">
                <a:cs typeface="B Nazanin" pitchFamily="2" charset="-78"/>
              </a:rPr>
              <a:t>هرچه آغاز بلوغ دیرتر باشد مدت کامل شدن آن نیز بیشتر خواهد شد</a:t>
            </a:r>
          </a:p>
          <a:p>
            <a:pPr algn="r" rtl="1"/>
            <a:r>
              <a:rPr lang="fa-IR" sz="2800" dirty="0" smtClean="0">
                <a:cs typeface="B Nazanin" pitchFamily="2" charset="-78"/>
              </a:rPr>
              <a:t>قبل از بلوغ سالانه 2 کیلو گرم اضافه وزن و طی بلوغ 5-10 کیلو گرم</a:t>
            </a:r>
          </a:p>
          <a:p>
            <a:pPr algn="r" rtl="1">
              <a:buNone/>
            </a:pPr>
            <a:endParaRPr lang="fa-IR" sz="2800" dirty="0" smtClean="0">
              <a:cs typeface="B Nazanin" pitchFamily="2" charset="-78"/>
            </a:endParaRPr>
          </a:p>
          <a:p>
            <a:pPr algn="r" rtl="1"/>
            <a:endParaRPr lang="en-US" sz="28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Autofit/>
          </a:bodyPr>
          <a:lstStyle/>
          <a:p>
            <a:pPr algn="ctr"/>
            <a:r>
              <a:rPr lang="fa-IR" sz="4400" dirty="0" smtClean="0">
                <a:cs typeface="B Nazanin" pitchFamily="2" charset="-78"/>
              </a:rPr>
              <a:t>طبقه بندی میزان بلوغ جنسی در پسران</a:t>
            </a:r>
            <a:endParaRPr lang="en-US" sz="4400" dirty="0">
              <a:cs typeface="B Nazanin" pitchFamily="2" charset="-78"/>
            </a:endParaRPr>
          </a:p>
        </p:txBody>
      </p:sp>
      <p:graphicFrame>
        <p:nvGraphicFramePr>
          <p:cNvPr id="4" name="Content Placeholder 3"/>
          <p:cNvGraphicFramePr>
            <a:graphicFrameLocks noGrp="1"/>
          </p:cNvGraphicFramePr>
          <p:nvPr>
            <p:ph idx="1"/>
          </p:nvPr>
        </p:nvGraphicFramePr>
        <p:xfrm>
          <a:off x="0" y="1371600"/>
          <a:ext cx="8153400" cy="5425440"/>
        </p:xfrm>
        <a:graphic>
          <a:graphicData uri="http://schemas.openxmlformats.org/drawingml/2006/table">
            <a:tbl>
              <a:tblPr firstRow="1" bandRow="1">
                <a:tableStyleId>{284E427A-3D55-4303-BF80-6455036E1DE7}</a:tableStyleId>
              </a:tblPr>
              <a:tblGrid>
                <a:gridCol w="2038350"/>
                <a:gridCol w="2038350"/>
                <a:gridCol w="2692160"/>
                <a:gridCol w="1384540"/>
              </a:tblGrid>
              <a:tr h="370840">
                <a:tc>
                  <a:txBody>
                    <a:bodyPr/>
                    <a:lstStyle/>
                    <a:p>
                      <a:pPr algn="ctr"/>
                      <a:r>
                        <a:rPr lang="fa-IR" sz="2000" b="1" dirty="0" smtClean="0">
                          <a:cs typeface="B Nazanin" pitchFamily="2" charset="-78"/>
                        </a:rPr>
                        <a:t>بیضه ها</a:t>
                      </a:r>
                      <a:endParaRPr lang="en-US" sz="2000" b="1" dirty="0">
                        <a:cs typeface="B Nazanin" pitchFamily="2" charset="-78"/>
                      </a:endParaRPr>
                    </a:p>
                  </a:txBody>
                  <a:tcPr/>
                </a:tc>
                <a:tc>
                  <a:txBody>
                    <a:bodyPr/>
                    <a:lstStyle/>
                    <a:p>
                      <a:pPr algn="ctr"/>
                      <a:r>
                        <a:rPr lang="fa-IR" sz="2000" b="1" dirty="0" smtClean="0">
                          <a:cs typeface="B Nazanin" pitchFamily="2" charset="-78"/>
                        </a:rPr>
                        <a:t>آلت تناسلی</a:t>
                      </a:r>
                      <a:endParaRPr lang="en-US" sz="2000" b="1" dirty="0">
                        <a:cs typeface="B Nazanin" pitchFamily="2" charset="-78"/>
                      </a:endParaRPr>
                    </a:p>
                  </a:txBody>
                  <a:tcPr/>
                </a:tc>
                <a:tc>
                  <a:txBody>
                    <a:bodyPr/>
                    <a:lstStyle/>
                    <a:p>
                      <a:pPr algn="ctr"/>
                      <a:r>
                        <a:rPr lang="fa-IR" sz="2000" b="1" dirty="0" smtClean="0">
                          <a:cs typeface="B Nazanin" pitchFamily="2" charset="-78"/>
                        </a:rPr>
                        <a:t>موهای شرمگاهی</a:t>
                      </a:r>
                      <a:endParaRPr lang="en-US" sz="2000" b="1" dirty="0">
                        <a:cs typeface="B Nazanin" pitchFamily="2" charset="-78"/>
                      </a:endParaRPr>
                    </a:p>
                  </a:txBody>
                  <a:tcPr/>
                </a:tc>
                <a:tc>
                  <a:txBody>
                    <a:bodyPr/>
                    <a:lstStyle/>
                    <a:p>
                      <a:pPr algn="ctr"/>
                      <a:r>
                        <a:rPr lang="fa-IR" sz="2000" b="1" dirty="0" smtClean="0">
                          <a:cs typeface="B Nazanin" pitchFamily="2" charset="-78"/>
                        </a:rPr>
                        <a:t>مراحل بلوغ جنسی</a:t>
                      </a:r>
                      <a:endParaRPr lang="en-US" sz="2000" b="1" dirty="0">
                        <a:cs typeface="B Nazanin" pitchFamily="2" charset="-78"/>
                      </a:endParaRPr>
                    </a:p>
                  </a:txBody>
                  <a:tcPr/>
                </a:tc>
              </a:tr>
              <a:tr h="370840">
                <a:tc>
                  <a:txBody>
                    <a:bodyPr/>
                    <a:lstStyle/>
                    <a:p>
                      <a:pPr algn="ctr"/>
                      <a:r>
                        <a:rPr lang="fa-IR" sz="2000" b="1" dirty="0" smtClean="0">
                          <a:cs typeface="B Nazanin" pitchFamily="2" charset="-78"/>
                        </a:rPr>
                        <a:t>بیضه ها به حالت پیش از</a:t>
                      </a:r>
                      <a:r>
                        <a:rPr lang="fa-IR" sz="2000" b="1" baseline="0" dirty="0" smtClean="0">
                          <a:cs typeface="B Nazanin" pitchFamily="2" charset="-78"/>
                        </a:rPr>
                        <a:t> بلوغ هستند</a:t>
                      </a:r>
                      <a:endParaRPr lang="en-US" sz="2000" b="1" dirty="0">
                        <a:cs typeface="B Nazanin" pitchFamily="2" charset="-78"/>
                      </a:endParaRPr>
                    </a:p>
                  </a:txBody>
                  <a:tcPr/>
                </a:tc>
                <a:tc>
                  <a:txBody>
                    <a:bodyPr/>
                    <a:lstStyle/>
                    <a:p>
                      <a:pPr algn="ctr"/>
                      <a:r>
                        <a:rPr lang="fa-IR" sz="2000" b="1" dirty="0" smtClean="0">
                          <a:cs typeface="B Nazanin" pitchFamily="2" charset="-78"/>
                        </a:rPr>
                        <a:t>آلت تناسلی</a:t>
                      </a:r>
                      <a:r>
                        <a:rPr lang="fa-IR" sz="2000" b="1" baseline="0" dirty="0" smtClean="0">
                          <a:cs typeface="B Nazanin" pitchFamily="2" charset="-78"/>
                        </a:rPr>
                        <a:t> در حالت پیش از بلوغ است</a:t>
                      </a:r>
                      <a:endParaRPr lang="en-US" sz="2000" b="1" dirty="0">
                        <a:cs typeface="B Nazanin" pitchFamily="2" charset="-78"/>
                      </a:endParaRPr>
                    </a:p>
                  </a:txBody>
                  <a:tcPr/>
                </a:tc>
                <a:tc>
                  <a:txBody>
                    <a:bodyPr/>
                    <a:lstStyle/>
                    <a:p>
                      <a:pPr algn="ctr"/>
                      <a:r>
                        <a:rPr lang="fa-IR" sz="2000" b="1" dirty="0" smtClean="0">
                          <a:cs typeface="B Nazanin" pitchFamily="2" charset="-78"/>
                        </a:rPr>
                        <a:t>ندارد</a:t>
                      </a:r>
                      <a:endParaRPr lang="en-US" sz="2000" b="1" dirty="0">
                        <a:cs typeface="B Nazanin" pitchFamily="2" charset="-78"/>
                      </a:endParaRPr>
                    </a:p>
                  </a:txBody>
                  <a:tcPr/>
                </a:tc>
                <a:tc>
                  <a:txBody>
                    <a:bodyPr/>
                    <a:lstStyle/>
                    <a:p>
                      <a:pPr algn="ctr"/>
                      <a:r>
                        <a:rPr lang="en-US" sz="2000" b="1" dirty="0" smtClean="0">
                          <a:cs typeface="B Nazanin" pitchFamily="2" charset="-78"/>
                        </a:rPr>
                        <a:t>SMR1</a:t>
                      </a:r>
                      <a:endParaRPr lang="en-US" sz="2000" b="1" dirty="0">
                        <a:cs typeface="B Nazanin" pitchFamily="2" charset="-78"/>
                      </a:endParaRPr>
                    </a:p>
                  </a:txBody>
                  <a:tcPr/>
                </a:tc>
              </a:tr>
              <a:tr h="370840">
                <a:tc>
                  <a:txBody>
                    <a:bodyPr/>
                    <a:lstStyle/>
                    <a:p>
                      <a:pPr algn="ctr"/>
                      <a:r>
                        <a:rPr lang="fa-IR" sz="2000" b="1" dirty="0" smtClean="0">
                          <a:cs typeface="B Nazanin" pitchFamily="2" charset="-78"/>
                        </a:rPr>
                        <a:t>کیسه بیضه ها بزرگ، صورتی رنگ و سفت تر شده است</a:t>
                      </a:r>
                      <a:endParaRPr lang="en-US" sz="2000" b="1" dirty="0">
                        <a:cs typeface="B Nazanin" pitchFamily="2" charset="-78"/>
                      </a:endParaRPr>
                    </a:p>
                  </a:txBody>
                  <a:tcPr/>
                </a:tc>
                <a:tc>
                  <a:txBody>
                    <a:bodyPr/>
                    <a:lstStyle/>
                    <a:p>
                      <a:pPr algn="ctr"/>
                      <a:r>
                        <a:rPr lang="fa-IR" sz="2000" b="1" dirty="0" smtClean="0">
                          <a:cs typeface="B Nazanin" pitchFamily="2" charset="-78"/>
                        </a:rPr>
                        <a:t>آلت تناسلی کمی بزرگتر شده است</a:t>
                      </a:r>
                      <a:endParaRPr lang="en-US" sz="2000" b="1" dirty="0">
                        <a:cs typeface="B Nazanin" pitchFamily="2" charset="-78"/>
                      </a:endParaRPr>
                    </a:p>
                  </a:txBody>
                  <a:tcPr/>
                </a:tc>
                <a:tc>
                  <a:txBody>
                    <a:bodyPr/>
                    <a:lstStyle/>
                    <a:p>
                      <a:pPr algn="ctr"/>
                      <a:r>
                        <a:rPr lang="fa-IR" sz="2000" b="1" dirty="0" smtClean="0">
                          <a:cs typeface="B Nazanin" pitchFamily="2" charset="-78"/>
                        </a:rPr>
                        <a:t>موها کم و پراکنده،</a:t>
                      </a:r>
                      <a:r>
                        <a:rPr lang="fa-IR" sz="2000" b="1" baseline="0" dirty="0" smtClean="0">
                          <a:cs typeface="B Nazanin" pitchFamily="2" charset="-78"/>
                        </a:rPr>
                        <a:t> دراز و کمی تیره هستند</a:t>
                      </a:r>
                      <a:endParaRPr lang="en-US" sz="2000" b="1" dirty="0">
                        <a:cs typeface="B Nazanin" pitchFamily="2" charset="-78"/>
                      </a:endParaRPr>
                    </a:p>
                  </a:txBody>
                  <a:tcPr/>
                </a:tc>
                <a:tc>
                  <a:txBody>
                    <a:bodyPr/>
                    <a:lstStyle/>
                    <a:p>
                      <a:pPr algn="ctr"/>
                      <a:r>
                        <a:rPr lang="en-US" sz="2000" b="1" dirty="0" smtClean="0">
                          <a:cs typeface="B Nazanin" pitchFamily="2" charset="-78"/>
                        </a:rPr>
                        <a:t>SMR2</a:t>
                      </a:r>
                      <a:endParaRPr lang="en-US" sz="2000" b="1" dirty="0">
                        <a:cs typeface="B Nazanin" pitchFamily="2" charset="-78"/>
                      </a:endParaRPr>
                    </a:p>
                  </a:txBody>
                  <a:tcPr/>
                </a:tc>
              </a:tr>
              <a:tr h="370840">
                <a:tc>
                  <a:txBody>
                    <a:bodyPr/>
                    <a:lstStyle/>
                    <a:p>
                      <a:pPr algn="ctr"/>
                      <a:r>
                        <a:rPr lang="fa-IR" sz="2000" b="1" dirty="0" smtClean="0">
                          <a:cs typeface="B Nazanin" pitchFamily="2" charset="-78"/>
                        </a:rPr>
                        <a:t>بیضه ها بزرگتر شده اند</a:t>
                      </a:r>
                      <a:endParaRPr lang="en-US" sz="2000" b="1" dirty="0">
                        <a:cs typeface="B Nazanin" pitchFamily="2" charset="-78"/>
                      </a:endParaRPr>
                    </a:p>
                  </a:txBody>
                  <a:tcPr/>
                </a:tc>
                <a:tc>
                  <a:txBody>
                    <a:bodyPr/>
                    <a:lstStyle/>
                    <a:p>
                      <a:pPr algn="ctr"/>
                      <a:r>
                        <a:rPr lang="fa-IR" sz="2000" b="1" dirty="0" smtClean="0">
                          <a:cs typeface="B Nazanin" pitchFamily="2" charset="-78"/>
                        </a:rPr>
                        <a:t>آلت تناسلی درازتر</a:t>
                      </a:r>
                      <a:r>
                        <a:rPr lang="fa-IR" sz="2000" b="1" baseline="0" dirty="0" smtClean="0">
                          <a:cs typeface="B Nazanin" pitchFamily="2" charset="-78"/>
                        </a:rPr>
                        <a:t> شده است</a:t>
                      </a:r>
                      <a:endParaRPr lang="en-US" sz="2000" b="1" dirty="0">
                        <a:cs typeface="B Nazanin" pitchFamily="2" charset="-78"/>
                      </a:endParaRPr>
                    </a:p>
                  </a:txBody>
                  <a:tcPr/>
                </a:tc>
                <a:tc>
                  <a:txBody>
                    <a:bodyPr/>
                    <a:lstStyle/>
                    <a:p>
                      <a:pPr algn="ctr"/>
                      <a:r>
                        <a:rPr lang="fa-IR" sz="2000" b="1" dirty="0" smtClean="0">
                          <a:cs typeface="B Nazanin" pitchFamily="2" charset="-78"/>
                        </a:rPr>
                        <a:t>موها تیره تر،فردار و حلقه حلقه هستند و</a:t>
                      </a:r>
                      <a:r>
                        <a:rPr lang="fa-IR" sz="2000" b="1" baseline="0" dirty="0" smtClean="0">
                          <a:cs typeface="B Nazanin" pitchFamily="2" charset="-78"/>
                        </a:rPr>
                        <a:t> مقدارشان کم است</a:t>
                      </a:r>
                      <a:endParaRPr lang="en-US" sz="2000" b="1" dirty="0">
                        <a:cs typeface="B Nazanin" pitchFamily="2" charset="-78"/>
                      </a:endParaRPr>
                    </a:p>
                  </a:txBody>
                  <a:tcPr/>
                </a:tc>
                <a:tc>
                  <a:txBody>
                    <a:bodyPr/>
                    <a:lstStyle/>
                    <a:p>
                      <a:pPr algn="ctr"/>
                      <a:r>
                        <a:rPr lang="en-US" sz="2000" b="1" dirty="0" smtClean="0">
                          <a:cs typeface="B Nazanin" pitchFamily="2" charset="-78"/>
                        </a:rPr>
                        <a:t>SMR3</a:t>
                      </a:r>
                      <a:endParaRPr lang="en-US" sz="2000" b="1" dirty="0">
                        <a:cs typeface="B Nazanin" pitchFamily="2" charset="-78"/>
                      </a:endParaRPr>
                    </a:p>
                  </a:txBody>
                  <a:tcPr/>
                </a:tc>
              </a:tr>
              <a:tr h="370840">
                <a:tc>
                  <a:txBody>
                    <a:bodyPr/>
                    <a:lstStyle/>
                    <a:p>
                      <a:pPr algn="ctr"/>
                      <a:r>
                        <a:rPr lang="fa-IR" sz="2000" b="1" dirty="0" smtClean="0">
                          <a:cs typeface="B Nazanin" pitchFamily="2" charset="-78"/>
                        </a:rPr>
                        <a:t>بیضه ها بزرگتر شده،</a:t>
                      </a:r>
                      <a:r>
                        <a:rPr lang="fa-IR" sz="2000" b="1" baseline="0" dirty="0" smtClean="0">
                          <a:cs typeface="B Nazanin" pitchFamily="2" charset="-78"/>
                        </a:rPr>
                        <a:t> کیسه بیضه ها تیره تر است</a:t>
                      </a:r>
                      <a:endParaRPr lang="en-US" sz="2000" b="1" dirty="0">
                        <a:cs typeface="B Nazanin" pitchFamily="2" charset="-78"/>
                      </a:endParaRPr>
                    </a:p>
                  </a:txBody>
                  <a:tcPr/>
                </a:tc>
                <a:tc>
                  <a:txBody>
                    <a:bodyPr/>
                    <a:lstStyle/>
                    <a:p>
                      <a:pPr algn="ctr"/>
                      <a:r>
                        <a:rPr lang="fa-IR" sz="2000" b="1" dirty="0" smtClean="0">
                          <a:cs typeface="B Nazanin" pitchFamily="2" charset="-78"/>
                        </a:rPr>
                        <a:t>آلت تناسلی درازتر شده، کلفتی آن بیشتر می شود</a:t>
                      </a:r>
                      <a:endParaRPr lang="en-US" sz="2000" b="1" dirty="0">
                        <a:cs typeface="B Nazanin" pitchFamily="2" charset="-78"/>
                      </a:endParaRPr>
                    </a:p>
                  </a:txBody>
                  <a:tcPr/>
                </a:tc>
                <a:tc>
                  <a:txBody>
                    <a:bodyPr/>
                    <a:lstStyle/>
                    <a:p>
                      <a:pPr algn="ctr"/>
                      <a:r>
                        <a:rPr lang="fa-IR" sz="2000" b="1" dirty="0" smtClean="0">
                          <a:cs typeface="B Nazanin" pitchFamily="2" charset="-78"/>
                        </a:rPr>
                        <a:t>شکل و حالت آنها مشابه افراد بالغ هستند،</a:t>
                      </a:r>
                      <a:r>
                        <a:rPr lang="fa-IR" sz="2000" b="1" baseline="0" dirty="0" smtClean="0">
                          <a:cs typeface="B Nazanin" pitchFamily="2" charset="-78"/>
                        </a:rPr>
                        <a:t> اما با مقدار کمتر</a:t>
                      </a:r>
                      <a:endParaRPr lang="en-US" sz="2000" b="1" dirty="0">
                        <a:cs typeface="B Nazanin" pitchFamily="2" charset="-78"/>
                      </a:endParaRPr>
                    </a:p>
                  </a:txBody>
                  <a:tcPr/>
                </a:tc>
                <a:tc>
                  <a:txBody>
                    <a:bodyPr/>
                    <a:lstStyle/>
                    <a:p>
                      <a:pPr algn="ctr"/>
                      <a:r>
                        <a:rPr lang="en-US" sz="2000" b="1" dirty="0" smtClean="0">
                          <a:cs typeface="B Nazanin" pitchFamily="2" charset="-78"/>
                        </a:rPr>
                        <a:t>SMR4</a:t>
                      </a:r>
                      <a:endParaRPr lang="en-US" sz="2000" b="1" dirty="0">
                        <a:cs typeface="B Nazanin" pitchFamily="2" charset="-78"/>
                      </a:endParaRPr>
                    </a:p>
                  </a:txBody>
                  <a:tcPr/>
                </a:tc>
              </a:tr>
              <a:tr h="370840">
                <a:tc>
                  <a:txBody>
                    <a:bodyPr/>
                    <a:lstStyle/>
                    <a:p>
                      <a:pPr algn="ctr"/>
                      <a:r>
                        <a:rPr lang="fa-IR" sz="2000" b="1" dirty="0" smtClean="0">
                          <a:cs typeface="B Nazanin" pitchFamily="2" charset="-78"/>
                        </a:rPr>
                        <a:t>بیضه ها به شکل بیضه افراد بالغ هستند</a:t>
                      </a:r>
                      <a:endParaRPr lang="en-US" sz="2000" b="1" dirty="0">
                        <a:cs typeface="B Nazanin" pitchFamily="2" charset="-78"/>
                      </a:endParaRPr>
                    </a:p>
                  </a:txBody>
                  <a:tcPr/>
                </a:tc>
                <a:tc>
                  <a:txBody>
                    <a:bodyPr/>
                    <a:lstStyle/>
                    <a:p>
                      <a:pPr algn="ctr"/>
                      <a:r>
                        <a:rPr lang="fa-IR" sz="2000" b="1" dirty="0" smtClean="0">
                          <a:cs typeface="B Nazanin" pitchFamily="2" charset="-78"/>
                        </a:rPr>
                        <a:t>آلت تناسلی مشابه آلت افراد بالغ است</a:t>
                      </a:r>
                      <a:endParaRPr lang="en-US" sz="2000" b="1" dirty="0">
                        <a:cs typeface="B Nazanin" pitchFamily="2" charset="-78"/>
                      </a:endParaRPr>
                    </a:p>
                  </a:txBody>
                  <a:tcPr/>
                </a:tc>
                <a:tc>
                  <a:txBody>
                    <a:bodyPr/>
                    <a:lstStyle/>
                    <a:p>
                      <a:pPr algn="ctr"/>
                      <a:r>
                        <a:rPr lang="fa-IR" sz="2000" b="1" dirty="0" smtClean="0">
                          <a:cs typeface="B Nazanin" pitchFamily="2" charset="-78"/>
                        </a:rPr>
                        <a:t>موها به شکل و حالت موهای افراد بالغ هستند و تا داخل ران ها گسترش پیدا کرده اند</a:t>
                      </a:r>
                      <a:endParaRPr lang="en-US" sz="2000" b="1" dirty="0">
                        <a:cs typeface="B Nazanin" pitchFamily="2" charset="-78"/>
                      </a:endParaRPr>
                    </a:p>
                  </a:txBody>
                  <a:tcPr/>
                </a:tc>
                <a:tc>
                  <a:txBody>
                    <a:bodyPr/>
                    <a:lstStyle/>
                    <a:p>
                      <a:pPr algn="ctr"/>
                      <a:r>
                        <a:rPr lang="en-US" sz="2000" b="1" dirty="0" smtClean="0">
                          <a:cs typeface="B Nazanin" pitchFamily="2" charset="-78"/>
                        </a:rPr>
                        <a:t>SMR5</a:t>
                      </a:r>
                      <a:endParaRPr lang="en-US" sz="2000" b="1" dirty="0">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fa-IR" sz="3200" dirty="0" smtClean="0">
                <a:cs typeface="B Nazanin" pitchFamily="2" charset="-78"/>
              </a:rPr>
              <a:t>طبقه بندی میزان بلوغ جنسی در پسران</a:t>
            </a:r>
            <a:endParaRPr lang="en-US" sz="3200" dirty="0"/>
          </a:p>
        </p:txBody>
      </p:sp>
      <p:graphicFrame>
        <p:nvGraphicFramePr>
          <p:cNvPr id="8" name="Table 7"/>
          <p:cNvGraphicFramePr>
            <a:graphicFrameLocks noGrp="1"/>
          </p:cNvGraphicFramePr>
          <p:nvPr/>
        </p:nvGraphicFramePr>
        <p:xfrm>
          <a:off x="0" y="1219200"/>
          <a:ext cx="8153400" cy="5638802"/>
        </p:xfrm>
        <a:graphic>
          <a:graphicData uri="http://schemas.openxmlformats.org/drawingml/2006/table">
            <a:tbl>
              <a:tblPr firstRow="1" bandRow="1">
                <a:tableStyleId>{284E427A-3D55-4303-BF80-6455036E1DE7}</a:tableStyleId>
              </a:tblPr>
              <a:tblGrid>
                <a:gridCol w="2717800"/>
                <a:gridCol w="3987800"/>
                <a:gridCol w="1447800"/>
              </a:tblGrid>
              <a:tr h="773953">
                <a:tc>
                  <a:txBody>
                    <a:bodyPr/>
                    <a:lstStyle/>
                    <a:p>
                      <a:pPr algn="ctr"/>
                      <a:r>
                        <a:rPr lang="fa-IR" dirty="0" smtClean="0">
                          <a:cs typeface="B Nazanin" pitchFamily="2" charset="-78"/>
                        </a:rPr>
                        <a:t>پستان ها</a:t>
                      </a:r>
                      <a:endParaRPr lang="en-US" dirty="0">
                        <a:cs typeface="B Nazanin" pitchFamily="2" charset="-78"/>
                      </a:endParaRPr>
                    </a:p>
                  </a:txBody>
                  <a:tcPr/>
                </a:tc>
                <a:tc>
                  <a:txBody>
                    <a:bodyPr/>
                    <a:lstStyle/>
                    <a:p>
                      <a:pPr algn="ctr"/>
                      <a:r>
                        <a:rPr lang="fa-IR" dirty="0" smtClean="0">
                          <a:cs typeface="B Nazanin" pitchFamily="2" charset="-78"/>
                        </a:rPr>
                        <a:t>موهای شرمگاهی</a:t>
                      </a:r>
                      <a:endParaRPr lang="en-US" dirty="0">
                        <a:cs typeface="B Nazanin" pitchFamily="2" charset="-78"/>
                      </a:endParaRPr>
                    </a:p>
                  </a:txBody>
                  <a:tcPr/>
                </a:tc>
                <a:tc>
                  <a:txBody>
                    <a:bodyPr/>
                    <a:lstStyle/>
                    <a:p>
                      <a:pPr algn="ctr"/>
                      <a:r>
                        <a:rPr lang="fa-IR" dirty="0" smtClean="0">
                          <a:cs typeface="B Nazanin" pitchFamily="2" charset="-78"/>
                        </a:rPr>
                        <a:t>مراحل</a:t>
                      </a:r>
                      <a:r>
                        <a:rPr lang="fa-IR" baseline="0" dirty="0" smtClean="0">
                          <a:cs typeface="B Nazanin" pitchFamily="2" charset="-78"/>
                        </a:rPr>
                        <a:t> بلوغ جنسی</a:t>
                      </a:r>
                      <a:endParaRPr lang="en-US" dirty="0">
                        <a:cs typeface="B Nazanin" pitchFamily="2" charset="-78"/>
                      </a:endParaRPr>
                    </a:p>
                  </a:txBody>
                  <a:tcPr/>
                </a:tc>
              </a:tr>
              <a:tr h="773953">
                <a:tc>
                  <a:txBody>
                    <a:bodyPr/>
                    <a:lstStyle/>
                    <a:p>
                      <a:pPr algn="ctr"/>
                      <a:r>
                        <a:rPr lang="fa-IR" dirty="0" smtClean="0">
                          <a:cs typeface="B Nazanin" pitchFamily="2" charset="-78"/>
                        </a:rPr>
                        <a:t>پستان ها به حالت پیش از بلوغ رسیده اند</a:t>
                      </a:r>
                      <a:endParaRPr lang="en-US" dirty="0">
                        <a:cs typeface="B Nazanin" pitchFamily="2" charset="-78"/>
                      </a:endParaRPr>
                    </a:p>
                  </a:txBody>
                  <a:tcPr/>
                </a:tc>
                <a:tc>
                  <a:txBody>
                    <a:bodyPr/>
                    <a:lstStyle/>
                    <a:p>
                      <a:pPr algn="ctr"/>
                      <a:r>
                        <a:rPr lang="fa-IR" dirty="0" smtClean="0">
                          <a:cs typeface="B Nazanin" pitchFamily="2" charset="-78"/>
                        </a:rPr>
                        <a:t>موها به حالت پیش از بلوغ هستند</a:t>
                      </a:r>
                      <a:endParaRPr lang="en-US" dirty="0">
                        <a:cs typeface="B Nazanin" pitchFamily="2" charset="-78"/>
                      </a:endParaRPr>
                    </a:p>
                  </a:txBody>
                  <a:tcPr/>
                </a:tc>
                <a:tc>
                  <a:txBody>
                    <a:bodyPr/>
                    <a:lstStyle/>
                    <a:p>
                      <a:pPr algn="ctr"/>
                      <a:r>
                        <a:rPr lang="en-US" dirty="0" smtClean="0">
                          <a:cs typeface="B Nazanin" pitchFamily="2" charset="-78"/>
                        </a:rPr>
                        <a:t>SMR1</a:t>
                      </a:r>
                      <a:endParaRPr lang="en-US" dirty="0">
                        <a:cs typeface="B Nazanin" pitchFamily="2" charset="-78"/>
                      </a:endParaRPr>
                    </a:p>
                  </a:txBody>
                  <a:tcPr/>
                </a:tc>
              </a:tr>
              <a:tr h="773953">
                <a:tc>
                  <a:txBody>
                    <a:bodyPr/>
                    <a:lstStyle/>
                    <a:p>
                      <a:pPr algn="ctr"/>
                      <a:r>
                        <a:rPr lang="fa-IR" dirty="0" smtClean="0">
                          <a:cs typeface="B Nazanin" pitchFamily="2" charset="-78"/>
                        </a:rPr>
                        <a:t>پستان ها مثل یک تپه کوچک شده اند</a:t>
                      </a:r>
                      <a:r>
                        <a:rPr lang="fa-IR" baseline="0" dirty="0" smtClean="0">
                          <a:cs typeface="B Nazanin" pitchFamily="2" charset="-78"/>
                        </a:rPr>
                        <a:t> و برجستگی پیدا کرده اند</a:t>
                      </a:r>
                      <a:endParaRPr lang="en-US" dirty="0">
                        <a:cs typeface="B Nazanin" pitchFamily="2" charset="-78"/>
                      </a:endParaRPr>
                    </a:p>
                  </a:txBody>
                  <a:tcPr/>
                </a:tc>
                <a:tc>
                  <a:txBody>
                    <a:bodyPr/>
                    <a:lstStyle/>
                    <a:p>
                      <a:pPr algn="ctr"/>
                      <a:r>
                        <a:rPr lang="fa-IR" dirty="0" smtClean="0">
                          <a:cs typeface="B Nazanin" pitchFamily="2" charset="-78"/>
                        </a:rPr>
                        <a:t>موها مستقیم،</a:t>
                      </a:r>
                      <a:r>
                        <a:rPr lang="fa-IR" baseline="0" dirty="0" smtClean="0">
                          <a:cs typeface="B Nazanin" pitchFamily="2" charset="-78"/>
                        </a:rPr>
                        <a:t> کم و پراکنده و کمی تیره هستند، روی قسمت داخلی لب های اندام تناسلی روییده اند</a:t>
                      </a:r>
                      <a:endParaRPr lang="en-US" dirty="0">
                        <a:cs typeface="B Nazanin" pitchFamily="2" charset="-78"/>
                      </a:endParaRPr>
                    </a:p>
                  </a:txBody>
                  <a:tcPr/>
                </a:tc>
                <a:tc>
                  <a:txBody>
                    <a:bodyPr/>
                    <a:lstStyle/>
                    <a:p>
                      <a:pPr algn="ctr"/>
                      <a:r>
                        <a:rPr lang="en-US" dirty="0" smtClean="0">
                          <a:cs typeface="B Nazanin" pitchFamily="2" charset="-78"/>
                        </a:rPr>
                        <a:t>SMR2</a:t>
                      </a:r>
                      <a:endParaRPr lang="en-US" dirty="0">
                        <a:cs typeface="B Nazanin" pitchFamily="2" charset="-78"/>
                      </a:endParaRPr>
                    </a:p>
                  </a:txBody>
                  <a:tcPr/>
                </a:tc>
              </a:tr>
              <a:tr h="773953">
                <a:tc>
                  <a:txBody>
                    <a:bodyPr/>
                    <a:lstStyle/>
                    <a:p>
                      <a:pPr algn="ctr"/>
                      <a:r>
                        <a:rPr lang="fa-IR" dirty="0" smtClean="0">
                          <a:cs typeface="B Nazanin" pitchFamily="2" charset="-78"/>
                        </a:rPr>
                        <a:t>هم</a:t>
                      </a:r>
                      <a:r>
                        <a:rPr lang="fa-IR" baseline="0" dirty="0" smtClean="0">
                          <a:cs typeface="B Nazanin" pitchFamily="2" charset="-78"/>
                        </a:rPr>
                        <a:t> پستان ها و هم هاله نوک آنها بزرگ شده اند، اما جدا از هم نیستند</a:t>
                      </a:r>
                      <a:endParaRPr lang="en-US" dirty="0">
                        <a:cs typeface="B Nazanin" pitchFamily="2" charset="-78"/>
                      </a:endParaRPr>
                    </a:p>
                  </a:txBody>
                  <a:tcPr/>
                </a:tc>
                <a:tc>
                  <a:txBody>
                    <a:bodyPr/>
                    <a:lstStyle/>
                    <a:p>
                      <a:pPr algn="ctr"/>
                      <a:r>
                        <a:rPr lang="fa-IR" dirty="0" smtClean="0">
                          <a:cs typeface="B Nazanin" pitchFamily="2" charset="-78"/>
                        </a:rPr>
                        <a:t>موها تیره تر هستند، حالت فردار و حلقه حلقه شدن را شروع کرده اند و مقدارشان در حال افزایش است</a:t>
                      </a:r>
                      <a:endParaRPr lang="en-US" dirty="0">
                        <a:cs typeface="B Nazanin" pitchFamily="2" charset="-78"/>
                      </a:endParaRPr>
                    </a:p>
                  </a:txBody>
                  <a:tcPr/>
                </a:tc>
                <a:tc>
                  <a:txBody>
                    <a:bodyPr/>
                    <a:lstStyle/>
                    <a:p>
                      <a:pPr algn="ctr"/>
                      <a:r>
                        <a:rPr lang="en-US" dirty="0" smtClean="0">
                          <a:cs typeface="B Nazanin" pitchFamily="2" charset="-78"/>
                        </a:rPr>
                        <a:t>SMR3</a:t>
                      </a:r>
                      <a:endParaRPr lang="en-US" dirty="0">
                        <a:cs typeface="B Nazanin" pitchFamily="2" charset="-78"/>
                      </a:endParaRPr>
                    </a:p>
                  </a:txBody>
                  <a:tcPr/>
                </a:tc>
              </a:tr>
              <a:tr h="1105648">
                <a:tc>
                  <a:txBody>
                    <a:bodyPr/>
                    <a:lstStyle/>
                    <a:p>
                      <a:pPr algn="ctr"/>
                      <a:r>
                        <a:rPr lang="fa-IR" dirty="0" smtClean="0">
                          <a:cs typeface="B Nazanin" pitchFamily="2" charset="-78"/>
                        </a:rPr>
                        <a:t>هاله نوک پستان ها و نوک انها به صورت تپه</a:t>
                      </a:r>
                      <a:r>
                        <a:rPr lang="fa-IR" baseline="0" dirty="0" smtClean="0">
                          <a:cs typeface="B Nazanin" pitchFamily="2" charset="-78"/>
                        </a:rPr>
                        <a:t> دوم، روی بقیه پستان قابل تمایز هستند</a:t>
                      </a:r>
                      <a:endParaRPr lang="en-US" dirty="0">
                        <a:cs typeface="B Nazanin" pitchFamily="2" charset="-78"/>
                      </a:endParaRPr>
                    </a:p>
                  </a:txBody>
                  <a:tcPr/>
                </a:tc>
                <a:tc>
                  <a:txBody>
                    <a:bodyPr/>
                    <a:lstStyle/>
                    <a:p>
                      <a:pPr algn="ctr"/>
                      <a:r>
                        <a:rPr lang="fa-IR" dirty="0" smtClean="0">
                          <a:cs typeface="B Nazanin" pitchFamily="2" charset="-78"/>
                        </a:rPr>
                        <a:t>موها زبر،</a:t>
                      </a:r>
                      <a:r>
                        <a:rPr lang="fa-IR" baseline="0" dirty="0" smtClean="0">
                          <a:cs typeface="B Nazanin" pitchFamily="2" charset="-78"/>
                        </a:rPr>
                        <a:t> خشن، فردار و حلقه حلقه شده اند، مقدار آنها بیشتر شده، اما از بالغین کمتر است</a:t>
                      </a:r>
                      <a:endParaRPr lang="en-US" dirty="0">
                        <a:cs typeface="B Nazanin" pitchFamily="2" charset="-78"/>
                      </a:endParaRPr>
                    </a:p>
                  </a:txBody>
                  <a:tcPr/>
                </a:tc>
                <a:tc>
                  <a:txBody>
                    <a:bodyPr/>
                    <a:lstStyle/>
                    <a:p>
                      <a:pPr algn="ctr"/>
                      <a:r>
                        <a:rPr lang="en-US" dirty="0" smtClean="0">
                          <a:cs typeface="B Nazanin" pitchFamily="2" charset="-78"/>
                        </a:rPr>
                        <a:t>SMR4</a:t>
                      </a:r>
                      <a:endParaRPr lang="en-US" dirty="0">
                        <a:cs typeface="B Nazanin" pitchFamily="2" charset="-78"/>
                      </a:endParaRPr>
                    </a:p>
                  </a:txBody>
                  <a:tcPr/>
                </a:tc>
              </a:tr>
              <a:tr h="1437342">
                <a:tc>
                  <a:txBody>
                    <a:bodyPr/>
                    <a:lstStyle/>
                    <a:p>
                      <a:pPr algn="ctr"/>
                      <a:r>
                        <a:rPr lang="fa-IR" dirty="0" smtClean="0">
                          <a:cs typeface="B Nazanin" pitchFamily="2" charset="-78"/>
                        </a:rPr>
                        <a:t>پستان ها کاملا رشد کرده و مشابه افراد بالغ شده اند؛ نوک پستان بیرون زده و هاله پستان جزئی از شکل کلی پستان شده است</a:t>
                      </a:r>
                      <a:endParaRPr lang="en-US" dirty="0">
                        <a:cs typeface="B Nazanin" pitchFamily="2" charset="-78"/>
                      </a:endParaRPr>
                    </a:p>
                  </a:txBody>
                  <a:tcPr/>
                </a:tc>
                <a:tc>
                  <a:txBody>
                    <a:bodyPr/>
                    <a:lstStyle/>
                    <a:p>
                      <a:pPr algn="ctr"/>
                      <a:r>
                        <a:rPr lang="fa-IR" dirty="0" smtClean="0">
                          <a:cs typeface="B Nazanin" pitchFamily="2" charset="-78"/>
                        </a:rPr>
                        <a:t>موها مثل</a:t>
                      </a:r>
                      <a:r>
                        <a:rPr lang="fa-IR" baseline="0" dirty="0" smtClean="0">
                          <a:cs typeface="B Nazanin" pitchFamily="2" charset="-78"/>
                        </a:rPr>
                        <a:t> زن های بالغ یک مثلث تشکیل داده اند و به سطوح داخلی ران گسترش پیدا کرده اند</a:t>
                      </a:r>
                      <a:endParaRPr lang="en-US" dirty="0">
                        <a:cs typeface="B Nazanin" pitchFamily="2" charset="-78"/>
                      </a:endParaRPr>
                    </a:p>
                  </a:txBody>
                  <a:tcPr/>
                </a:tc>
                <a:tc>
                  <a:txBody>
                    <a:bodyPr/>
                    <a:lstStyle/>
                    <a:p>
                      <a:pPr algn="ctr"/>
                      <a:r>
                        <a:rPr lang="en-US" dirty="0" smtClean="0">
                          <a:cs typeface="B Nazanin" pitchFamily="2" charset="-78"/>
                        </a:rPr>
                        <a:t>SMR5</a:t>
                      </a:r>
                      <a:endParaRPr lang="en-US" dirty="0">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143000"/>
          </a:xfrm>
        </p:spPr>
        <p:txBody>
          <a:bodyPr>
            <a:normAutofit/>
          </a:bodyPr>
          <a:lstStyle/>
          <a:p>
            <a:r>
              <a:rPr lang="en-US" sz="3200" dirty="0" smtClean="0">
                <a:cs typeface="B Nazanin" pitchFamily="2" charset="-78"/>
              </a:rPr>
              <a:t>Sequence of development of primary and </a:t>
            </a:r>
            <a:r>
              <a:rPr lang="en-US" sz="3200" dirty="0" err="1" smtClean="0">
                <a:cs typeface="B Nazanin" pitchFamily="2" charset="-78"/>
              </a:rPr>
              <a:t>secondaRy</a:t>
            </a:r>
            <a:r>
              <a:rPr lang="en-US" sz="3200" dirty="0" smtClean="0">
                <a:cs typeface="B Nazanin" pitchFamily="2" charset="-78"/>
              </a:rPr>
              <a:t> sexual characteristics</a:t>
            </a:r>
            <a:endParaRPr lang="en-US" sz="3200" dirty="0">
              <a:cs typeface="B Nazanin" pitchFamily="2" charset="-78"/>
            </a:endParaRPr>
          </a:p>
        </p:txBody>
      </p:sp>
      <p:graphicFrame>
        <p:nvGraphicFramePr>
          <p:cNvPr id="6" name="Content Placeholder 5"/>
          <p:cNvGraphicFramePr>
            <a:graphicFrameLocks noGrp="1"/>
          </p:cNvGraphicFramePr>
          <p:nvPr>
            <p:ph idx="1"/>
          </p:nvPr>
        </p:nvGraphicFramePr>
        <p:xfrm>
          <a:off x="0" y="1295399"/>
          <a:ext cx="8153400" cy="5562600"/>
        </p:xfrm>
        <a:graphic>
          <a:graphicData uri="http://schemas.openxmlformats.org/drawingml/2006/table">
            <a:tbl>
              <a:tblPr firstRow="1" bandRow="1">
                <a:tableStyleId>{284E427A-3D55-4303-BF80-6455036E1DE7}</a:tableStyleId>
              </a:tblPr>
              <a:tblGrid>
                <a:gridCol w="3581400"/>
                <a:gridCol w="1600200"/>
                <a:gridCol w="2971800"/>
              </a:tblGrid>
              <a:tr h="386365">
                <a:tc>
                  <a:txBody>
                    <a:bodyPr/>
                    <a:lstStyle/>
                    <a:p>
                      <a:r>
                        <a:rPr lang="en-US" sz="1400" dirty="0" smtClean="0"/>
                        <a:t>BOYS</a:t>
                      </a:r>
                      <a:endParaRPr lang="en-US" sz="1400" dirty="0">
                        <a:cs typeface="B Nazanin" pitchFamily="2" charset="-78"/>
                      </a:endParaRPr>
                    </a:p>
                  </a:txBody>
                  <a:tcPr/>
                </a:tc>
                <a:tc>
                  <a:txBody>
                    <a:bodyPr/>
                    <a:lstStyle/>
                    <a:p>
                      <a:r>
                        <a:rPr lang="en-US" sz="1400" dirty="0" smtClean="0"/>
                        <a:t>AGE OF SPAN</a:t>
                      </a:r>
                      <a:endParaRPr lang="en-US" sz="1400" dirty="0">
                        <a:cs typeface="B Nazanin" pitchFamily="2" charset="-78"/>
                      </a:endParaRPr>
                    </a:p>
                  </a:txBody>
                  <a:tcPr/>
                </a:tc>
                <a:tc>
                  <a:txBody>
                    <a:bodyPr/>
                    <a:lstStyle/>
                    <a:p>
                      <a:r>
                        <a:rPr lang="en-US" sz="1400" dirty="0" smtClean="0"/>
                        <a:t>GIRLS</a:t>
                      </a:r>
                      <a:endParaRPr lang="en-US" sz="1400" dirty="0">
                        <a:cs typeface="B Nazanin" pitchFamily="2" charset="-78"/>
                      </a:endParaRPr>
                    </a:p>
                  </a:txBody>
                  <a:tcPr/>
                </a:tc>
              </a:tr>
              <a:tr h="1651315">
                <a:tc>
                  <a:txBody>
                    <a:bodyPr/>
                    <a:lstStyle/>
                    <a:p>
                      <a:r>
                        <a:rPr lang="en-US" sz="1400" dirty="0" smtClean="0"/>
                        <a:t>Beginning growth</a:t>
                      </a:r>
                      <a:r>
                        <a:rPr lang="en-US" sz="1400" baseline="0" dirty="0" smtClean="0"/>
                        <a:t> of testes, scrotum, pubic hair. Some pigmentation, nodulation of breasts</a:t>
                      </a:r>
                      <a:r>
                        <a:rPr lang="fa-IR" sz="1400" baseline="0" dirty="0" smtClean="0"/>
                        <a:t> </a:t>
                      </a:r>
                      <a:r>
                        <a:rPr lang="en-US" sz="1400" baseline="0" dirty="0" smtClean="0"/>
                        <a:t> (later disappears). Height spurt begins. Beginning growth of penis</a:t>
                      </a:r>
                      <a:endParaRPr lang="en-US" sz="1400" dirty="0">
                        <a:cs typeface="B Nazanin" pitchFamily="2" charset="-78"/>
                      </a:endParaRPr>
                    </a:p>
                  </a:txBody>
                  <a:tcPr/>
                </a:tc>
                <a:tc>
                  <a:txBody>
                    <a:bodyPr/>
                    <a:lstStyle/>
                    <a:p>
                      <a:r>
                        <a:rPr lang="en-US" sz="1400" dirty="0" smtClean="0"/>
                        <a:t>11.5-13</a:t>
                      </a:r>
                      <a:r>
                        <a:rPr lang="en-US" sz="1400" baseline="0" dirty="0" smtClean="0"/>
                        <a:t>       10-11</a:t>
                      </a:r>
                      <a:endParaRPr lang="en-US" sz="1400" dirty="0">
                        <a:cs typeface="B Nazanin" pitchFamily="2" charset="-78"/>
                      </a:endParaRPr>
                    </a:p>
                  </a:txBody>
                  <a:tcPr/>
                </a:tc>
                <a:tc>
                  <a:txBody>
                    <a:bodyPr/>
                    <a:lstStyle/>
                    <a:p>
                      <a:r>
                        <a:rPr lang="en-US" sz="1400" dirty="0" smtClean="0"/>
                        <a:t>Height</a:t>
                      </a:r>
                      <a:r>
                        <a:rPr lang="en-US" sz="1400" baseline="0" dirty="0" smtClean="0"/>
                        <a:t> spurt begins. Slight growth of pubic hair. Breast, nipples, elevated to form bud stage</a:t>
                      </a:r>
                      <a:endParaRPr lang="en-US" sz="1400" dirty="0">
                        <a:cs typeface="B Nazanin" pitchFamily="2" charset="-78"/>
                      </a:endParaRPr>
                    </a:p>
                  </a:txBody>
                  <a:tcPr/>
                </a:tc>
              </a:tr>
              <a:tr h="2318191">
                <a:tc>
                  <a:txBody>
                    <a:bodyPr/>
                    <a:lstStyle/>
                    <a:p>
                      <a:r>
                        <a:rPr lang="en-US" sz="1400" dirty="0" smtClean="0"/>
                        <a:t>Development</a:t>
                      </a:r>
                      <a:r>
                        <a:rPr lang="en-US" sz="1400" baseline="0" dirty="0" smtClean="0"/>
                        <a:t> of straight, pigmented pubic hair. Early voice change. Rapid growth of penis, testes, scrotum, prostate, seminal vesicles. First ejaculation of semen. Kinky pubic hair. Age of maximum growth . Beginning growth of </a:t>
                      </a:r>
                      <a:r>
                        <a:rPr lang="en-US" sz="1400" baseline="0" dirty="0" err="1" smtClean="0"/>
                        <a:t>axillary</a:t>
                      </a:r>
                      <a:r>
                        <a:rPr lang="en-US" sz="1400" baseline="0" dirty="0" smtClean="0"/>
                        <a:t> hair</a:t>
                      </a:r>
                      <a:endParaRPr lang="en-US" sz="1400" dirty="0">
                        <a:cs typeface="B Nazanin" pitchFamily="2" charset="-78"/>
                      </a:endParaRPr>
                    </a:p>
                  </a:txBody>
                  <a:tcPr/>
                </a:tc>
                <a:tc>
                  <a:txBody>
                    <a:bodyPr/>
                    <a:lstStyle/>
                    <a:p>
                      <a:r>
                        <a:rPr lang="en-US" sz="1400" dirty="0" smtClean="0"/>
                        <a:t>13-16         11-14</a:t>
                      </a:r>
                      <a:endParaRPr lang="en-US" sz="1400" dirty="0">
                        <a:cs typeface="B Nazanin" pitchFamily="2" charset="-78"/>
                      </a:endParaRPr>
                    </a:p>
                  </a:txBody>
                  <a:tcPr/>
                </a:tc>
                <a:tc>
                  <a:txBody>
                    <a:bodyPr/>
                    <a:lstStyle/>
                    <a:p>
                      <a:r>
                        <a:rPr lang="en-US" sz="1400" dirty="0" smtClean="0"/>
                        <a:t>Straight</a:t>
                      </a:r>
                      <a:r>
                        <a:rPr lang="en-US" sz="1400" baseline="0" dirty="0" smtClean="0"/>
                        <a:t>, pigmented pubic hair. Some deepening of voice. Rapid growth of vagina, ovaries, labia, uterus. Kinky pubic hair. Age of maximum growth. Further enlargement, pigmentation, elevation of nipple, areola to form primary breast. </a:t>
                      </a:r>
                      <a:r>
                        <a:rPr lang="en-US" sz="1400" baseline="0" dirty="0" err="1" smtClean="0"/>
                        <a:t>Manarche</a:t>
                      </a:r>
                      <a:endParaRPr lang="en-US" sz="1400" dirty="0">
                        <a:cs typeface="B Nazanin" pitchFamily="2" charset="-78"/>
                      </a:endParaRPr>
                    </a:p>
                  </a:txBody>
                  <a:tcPr/>
                </a:tc>
              </a:tr>
              <a:tr h="1206729">
                <a:tc>
                  <a:txBody>
                    <a:bodyPr/>
                    <a:lstStyle/>
                    <a:p>
                      <a:r>
                        <a:rPr lang="en-US" sz="1400" dirty="0" smtClean="0"/>
                        <a:t>Rapid growth of </a:t>
                      </a:r>
                      <a:r>
                        <a:rPr lang="en-US" sz="1400" dirty="0" err="1" smtClean="0"/>
                        <a:t>axillary</a:t>
                      </a:r>
                      <a:r>
                        <a:rPr lang="en-US" sz="1400" dirty="0" smtClean="0"/>
                        <a:t> hair. Marked</a:t>
                      </a:r>
                      <a:r>
                        <a:rPr lang="en-US" sz="1400" baseline="0" dirty="0" smtClean="0"/>
                        <a:t> voice change. Growth of beard. Indentation of frontal hairline</a:t>
                      </a:r>
                      <a:endParaRPr lang="en-US" sz="1400" dirty="0">
                        <a:cs typeface="B Nazanin" pitchFamily="2" charset="-78"/>
                      </a:endParaRPr>
                    </a:p>
                  </a:txBody>
                  <a:tcPr/>
                </a:tc>
                <a:tc>
                  <a:txBody>
                    <a:bodyPr/>
                    <a:lstStyle/>
                    <a:p>
                      <a:r>
                        <a:rPr lang="en-US" sz="1400" dirty="0" smtClean="0"/>
                        <a:t>16-18         14-16</a:t>
                      </a:r>
                      <a:endParaRPr lang="en-US" sz="1400" dirty="0">
                        <a:cs typeface="B Nazanin" pitchFamily="2" charset="-78"/>
                      </a:endParaRPr>
                    </a:p>
                  </a:txBody>
                  <a:tcPr/>
                </a:tc>
                <a:tc>
                  <a:txBody>
                    <a:bodyPr/>
                    <a:lstStyle/>
                    <a:p>
                      <a:r>
                        <a:rPr lang="en-US" sz="1400" dirty="0" smtClean="0"/>
                        <a:t>Growth</a:t>
                      </a:r>
                      <a:r>
                        <a:rPr lang="en-US" sz="1400" baseline="0" dirty="0" smtClean="0"/>
                        <a:t> of </a:t>
                      </a:r>
                      <a:r>
                        <a:rPr lang="en-US" sz="1400" baseline="0" dirty="0" err="1" smtClean="0"/>
                        <a:t>axillary</a:t>
                      </a:r>
                      <a:r>
                        <a:rPr lang="en-US" sz="1400" baseline="0" dirty="0" smtClean="0"/>
                        <a:t> hair. Filling out breasts to form adult conformation, secondary breast stage</a:t>
                      </a:r>
                      <a:endParaRPr lang="en-US" sz="1400" dirty="0">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205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51" name="Slide" r:id="rId3" imgW="4571979" imgH="3428869" progId="PowerPoint.Slide.8">
                  <p:embed/>
                </p:oleObj>
              </mc:Choice>
              <mc:Fallback>
                <p:oleObj name="Slide" r:id="rId3" imgW="4571979" imgH="3428869"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524000" y="0"/>
            <a:ext cx="6858000" cy="1446550"/>
          </a:xfrm>
          <a:prstGeom prst="rect">
            <a:avLst/>
          </a:prstGeom>
          <a:noFill/>
        </p:spPr>
        <p:txBody>
          <a:bodyPr wrap="square" rtlCol="0">
            <a:spAutoFit/>
          </a:bodyPr>
          <a:lstStyle/>
          <a:p>
            <a:pPr algn="ctr"/>
            <a:r>
              <a:rPr lang="fa-IR" sz="4400" b="1" dirty="0" smtClean="0">
                <a:cs typeface="B Nazanin" pitchFamily="2" charset="-78"/>
              </a:rPr>
              <a:t>آموزش مسایل جنسی در کودکان و نوجوانان</a:t>
            </a:r>
            <a:endParaRPr lang="en-US" sz="4400" b="1"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1143000"/>
          </a:xfrm>
        </p:spPr>
        <p:txBody>
          <a:bodyPr>
            <a:noAutofit/>
          </a:bodyPr>
          <a:lstStyle/>
          <a:p>
            <a:pPr algn="ctr"/>
            <a:r>
              <a:rPr lang="fa-IR" sz="4400" dirty="0" smtClean="0">
                <a:cs typeface="B Nazanin" pitchFamily="2" charset="-78"/>
              </a:rPr>
              <a:t>وقتي نوجوان در استرس قرار دارد : </a:t>
            </a:r>
            <a:r>
              <a:rPr lang="en-US" sz="4400" dirty="0" smtClean="0">
                <a:cs typeface="B Nazanin" pitchFamily="2" charset="-78"/>
              </a:rPr>
              <a:t/>
            </a:r>
            <a:br>
              <a:rPr lang="en-US" sz="4400" dirty="0" smtClean="0">
                <a:cs typeface="B Nazanin" pitchFamily="2" charset="-78"/>
              </a:rPr>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lvl="0" algn="r" rtl="1"/>
            <a:r>
              <a:rPr lang="fa-IR" sz="2800" dirty="0" smtClean="0">
                <a:cs typeface="B Nazanin" pitchFamily="2" charset="-78"/>
              </a:rPr>
              <a:t>هر چيز را سياه يا سفيد مي بيند. </a:t>
            </a:r>
            <a:endParaRPr lang="en-US" sz="2800" dirty="0" smtClean="0">
              <a:cs typeface="B Nazanin" pitchFamily="2" charset="-78"/>
            </a:endParaRPr>
          </a:p>
          <a:p>
            <a:pPr lvl="0" algn="r" rtl="1"/>
            <a:r>
              <a:rPr lang="fa-IR" sz="2800" dirty="0" smtClean="0">
                <a:cs typeface="B Nazanin" pitchFamily="2" charset="-78"/>
              </a:rPr>
              <a:t>كلي بافي مي كند .</a:t>
            </a:r>
            <a:endParaRPr lang="en-US" sz="2800" dirty="0" smtClean="0">
              <a:cs typeface="B Nazanin" pitchFamily="2" charset="-78"/>
            </a:endParaRPr>
          </a:p>
          <a:p>
            <a:pPr lvl="0" algn="r" rtl="1"/>
            <a:r>
              <a:rPr lang="fa-IR" sz="2800" dirty="0" smtClean="0">
                <a:cs typeface="B Nazanin" pitchFamily="2" charset="-78"/>
              </a:rPr>
              <a:t>به جنبه هايي اهميت زياد مي دهد و جنبه هاي ديگر را نمي بيند .</a:t>
            </a:r>
            <a:endParaRPr lang="en-US" sz="2800" dirty="0" smtClean="0">
              <a:cs typeface="B Nazanin" pitchFamily="2" charset="-78"/>
            </a:endParaRPr>
          </a:p>
          <a:p>
            <a:pPr lvl="0" algn="r" rtl="1"/>
            <a:r>
              <a:rPr lang="fa-IR" sz="2800" dirty="0" smtClean="0">
                <a:cs typeface="B Nazanin" pitchFamily="2" charset="-78"/>
              </a:rPr>
              <a:t>در مورد عواقب يك موفقيت اغراق مي كند .</a:t>
            </a:r>
            <a:endParaRPr lang="en-US" sz="2800" dirty="0" smtClean="0">
              <a:cs typeface="B Nazanin" pitchFamily="2" charset="-78"/>
            </a:endParaRPr>
          </a:p>
          <a:p>
            <a:pPr lvl="0" algn="r" rtl="1"/>
            <a:r>
              <a:rPr lang="fa-IR" sz="2800" dirty="0" smtClean="0">
                <a:cs typeface="B Nazanin" pitchFamily="2" charset="-78"/>
              </a:rPr>
              <a:t>همه چيز را به خود نسبت مي دهد.</a:t>
            </a:r>
            <a:endParaRPr lang="en-US" sz="2800" dirty="0" smtClean="0">
              <a:cs typeface="B Nazanin" pitchFamily="2" charset="-78"/>
            </a:endParaRPr>
          </a:p>
          <a:p>
            <a:pPr lvl="0" algn="r" rtl="1"/>
            <a:r>
              <a:rPr lang="fa-IR" sz="2800" dirty="0" smtClean="0">
                <a:cs typeface="B Nazanin" pitchFamily="2" charset="-78"/>
              </a:rPr>
              <a:t>به شكلي غير منطقي خود يا ديگران را سرزيش مي كند </a:t>
            </a:r>
            <a:endParaRPr lang="en-US" sz="2800" dirty="0" smtClean="0">
              <a:cs typeface="B Nazanin" pitchFamily="2" charset="-78"/>
            </a:endParaRPr>
          </a:p>
          <a:p>
            <a:pPr lvl="0" algn="r" rtl="1"/>
            <a:r>
              <a:rPr lang="fa-IR" sz="2800" dirty="0" smtClean="0">
                <a:cs typeface="B Nazanin" pitchFamily="2" charset="-78"/>
              </a:rPr>
              <a:t>نسنجيده قضاوت مي كنند و به نتايجي غالبا" بي پايه و اساس مي رسند .</a:t>
            </a:r>
            <a:endParaRPr lang="en-US" sz="2800" dirty="0" smtClean="0">
              <a:cs typeface="B Nazanin" pitchFamily="2" charset="-78"/>
            </a:endParaRPr>
          </a:p>
          <a:p>
            <a:pPr lvl="0" algn="r" rtl="1"/>
            <a:r>
              <a:rPr lang="fa-IR" sz="2800" dirty="0" smtClean="0">
                <a:cs typeface="B Nazanin" pitchFamily="2" charset="-78"/>
              </a:rPr>
              <a:t>فقط چيزهاي منفي را مي بيند. </a:t>
            </a:r>
            <a:endParaRPr lang="en-US" sz="2800" dirty="0" smtClean="0">
              <a:cs typeface="B Nazanin" pitchFamily="2" charset="-78"/>
            </a:endParaRPr>
          </a:p>
          <a:p>
            <a:pPr algn="r" rtl="1"/>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239000" cy="1143000"/>
          </a:xfrm>
        </p:spPr>
        <p:txBody>
          <a:bodyPr>
            <a:noAutofit/>
          </a:bodyPr>
          <a:lstStyle/>
          <a:p>
            <a:pPr algn="ctr"/>
            <a:r>
              <a:rPr lang="fa-IR" sz="4400" dirty="0" smtClean="0">
                <a:effectLst>
                  <a:outerShdw blurRad="50800" dist="38100" algn="tr" rotWithShape="0">
                    <a:prstClr val="black">
                      <a:alpha val="40000"/>
                    </a:prstClr>
                  </a:outerShdw>
                </a:effectLst>
                <a:cs typeface="B Nazanin" pitchFamily="2" charset="-78"/>
              </a:rPr>
              <a:t>خطاهای شناختی رایج نوجوانان </a:t>
            </a:r>
            <a:r>
              <a:rPr lang="en-US" sz="4400" dirty="0" smtClean="0">
                <a:cs typeface="B Nazanin" pitchFamily="2" charset="-78"/>
              </a:rPr>
              <a:t/>
            </a:r>
            <a:br>
              <a:rPr lang="en-US" sz="4400" dirty="0" smtClean="0">
                <a:cs typeface="B Nazanin" pitchFamily="2" charset="-78"/>
              </a:rPr>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r>
              <a:rPr lang="fa-IR" sz="3200" dirty="0" smtClean="0">
                <a:cs typeface="B Nazanin" pitchFamily="2" charset="-78"/>
              </a:rPr>
              <a:t>والدین می خواهند زندگی مرا کنترل کنند</a:t>
            </a:r>
          </a:p>
          <a:p>
            <a:pPr algn="r" rtl="1"/>
            <a:r>
              <a:rPr lang="fa-IR" sz="3200" dirty="0" smtClean="0">
                <a:cs typeface="B Nazanin" pitchFamily="2" charset="-78"/>
              </a:rPr>
              <a:t>والدین نمی خواهند قبول کنند که من بزرگ شده ام</a:t>
            </a:r>
          </a:p>
          <a:p>
            <a:pPr algn="r" rtl="1"/>
            <a:r>
              <a:rPr lang="fa-IR" sz="3200" dirty="0" smtClean="0">
                <a:cs typeface="B Nazanin" pitchFamily="2" charset="-78"/>
              </a:rPr>
              <a:t>آنها اشتباهات مرا فراموش نمی کنند </a:t>
            </a:r>
          </a:p>
          <a:p>
            <a:pPr algn="r" rtl="1"/>
            <a:r>
              <a:rPr lang="fa-IR" sz="3200" dirty="0" smtClean="0">
                <a:cs typeface="B Nazanin" pitchFamily="2" charset="-78"/>
              </a:rPr>
              <a:t>آنها فکر می کنند همه چیز را می دانند</a:t>
            </a:r>
          </a:p>
          <a:p>
            <a:pPr algn="r" rtl="1"/>
            <a:r>
              <a:rPr lang="fa-IR" sz="3200" dirty="0" smtClean="0">
                <a:cs typeface="B Nazanin" pitchFamily="2" charset="-78"/>
              </a:rPr>
              <a:t>والدین هیچ وقت تغییر نمی کنند </a:t>
            </a:r>
          </a:p>
          <a:p>
            <a:pPr algn="r" rtl="1"/>
            <a:r>
              <a:rPr lang="fa-IR" sz="3200" dirty="0" smtClean="0">
                <a:cs typeface="B Nazanin" pitchFamily="2" charset="-78"/>
              </a:rPr>
              <a:t>آنها دوست ندارند من تفریح کنم</a:t>
            </a:r>
          </a:p>
          <a:p>
            <a:pPr algn="r" rtl="1"/>
            <a:r>
              <a:rPr lang="fa-IR" sz="3200" dirty="0" smtClean="0">
                <a:cs typeface="B Nazanin" pitchFamily="2" charset="-78"/>
              </a:rPr>
              <a:t>آنها فقط به کاری که مورد علاقه و توجه خودشان است اهمیت می دهند</a:t>
            </a:r>
            <a:endParaRPr lang="ar-SA" sz="3200" dirty="0" smtClean="0">
              <a:cs typeface="B Nazanin" pitchFamily="2" charset="-78"/>
            </a:endParaRPr>
          </a:p>
          <a:p>
            <a:pPr algn="r" rtl="1"/>
            <a:endParaRPr lang="en-US" sz="32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400" dirty="0" smtClean="0">
                <a:effectLst>
                  <a:outerShdw blurRad="50800" dist="38100" algn="tr" rotWithShape="0">
                    <a:prstClr val="black">
                      <a:alpha val="40000"/>
                    </a:prstClr>
                  </a:outerShdw>
                </a:effectLst>
                <a:cs typeface="B Nazanin" pitchFamily="2" charset="-78"/>
              </a:rPr>
              <a:t>خطاهای شناختی والدین </a:t>
            </a:r>
            <a:r>
              <a:rPr lang="en-US" sz="4400" dirty="0" smtClean="0">
                <a:cs typeface="B Nazanin" pitchFamily="2" charset="-78"/>
              </a:rPr>
              <a:t/>
            </a:r>
            <a:br>
              <a:rPr lang="en-US" sz="4400" dirty="0" smtClean="0">
                <a:cs typeface="B Nazanin" pitchFamily="2" charset="-78"/>
              </a:rPr>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r>
              <a:rPr lang="fa-IR" sz="2800" dirty="0" smtClean="0">
                <a:cs typeface="B Nazanin" pitchFamily="2" charset="-78"/>
              </a:rPr>
              <a:t>من نمیتوانم با نوجوانم دوست شوم</a:t>
            </a:r>
          </a:p>
          <a:p>
            <a:pPr algn="r" rtl="1"/>
            <a:endParaRPr lang="fa-IR" sz="2800" dirty="0" smtClean="0">
              <a:cs typeface="B Nazanin" pitchFamily="2" charset="-78"/>
            </a:endParaRPr>
          </a:p>
          <a:p>
            <a:pPr algn="r" rtl="1"/>
            <a:r>
              <a:rPr lang="fa-IR" sz="2800" dirty="0" smtClean="0">
                <a:cs typeface="B Nazanin" pitchFamily="2" charset="-78"/>
              </a:rPr>
              <a:t>سکوت و صلح دائم نشانه رابطه خوب است </a:t>
            </a:r>
          </a:p>
          <a:p>
            <a:pPr algn="r" rtl="1"/>
            <a:endParaRPr lang="fa-IR" sz="2800" dirty="0" smtClean="0">
              <a:cs typeface="B Nazanin" pitchFamily="2" charset="-78"/>
            </a:endParaRPr>
          </a:p>
          <a:p>
            <a:pPr algn="r" rtl="1"/>
            <a:r>
              <a:rPr lang="fa-IR" sz="2800" dirty="0" smtClean="0">
                <a:cs typeface="B Nazanin" pitchFamily="2" charset="-78"/>
              </a:rPr>
              <a:t>یک بار بچه ی بد همیشه بچه ی بد، یک بار بچه ی خوب همیشه بچه ی خوب</a:t>
            </a:r>
          </a:p>
          <a:p>
            <a:pPr algn="r" rtl="1"/>
            <a:endParaRPr lang="fa-IR" sz="2800" dirty="0" smtClean="0">
              <a:cs typeface="B Nazanin" pitchFamily="2" charset="-78"/>
            </a:endParaRPr>
          </a:p>
          <a:p>
            <a:pPr algn="r" rtl="1"/>
            <a:r>
              <a:rPr lang="fa-IR" sz="2800" dirty="0" smtClean="0">
                <a:cs typeface="B Nazanin" pitchFamily="2" charset="-78"/>
              </a:rPr>
              <a:t>من میتوانم نوجوانم را اصلاح کنم </a:t>
            </a:r>
          </a:p>
          <a:p>
            <a:pPr algn="r" rtl="1"/>
            <a:endParaRPr lang="fa-IR" sz="2800" dirty="0" smtClean="0">
              <a:cs typeface="B Nazanin" pitchFamily="2" charset="-78"/>
            </a:endParaRPr>
          </a:p>
          <a:p>
            <a:pPr algn="r" rtl="1"/>
            <a:r>
              <a:rPr lang="fa-IR" sz="2800" dirty="0" smtClean="0">
                <a:cs typeface="B Nazanin" pitchFamily="2" charset="-78"/>
              </a:rPr>
              <a:t>چرا او مثل من فکر نمی کند ؟</a:t>
            </a:r>
            <a:endParaRPr lang="en-US" sz="2800" dirty="0" smtClean="0">
              <a:cs typeface="B Nazanin" pitchFamily="2" charset="-78"/>
            </a:endParaRPr>
          </a:p>
          <a:p>
            <a:pPr algn="r" rtl="1"/>
            <a:endParaRPr lang="en-US" sz="28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400" dirty="0" smtClean="0">
                <a:cs typeface="B Nazanin" pitchFamily="2" charset="-78"/>
              </a:rPr>
              <a:t>عوامل مستعدکننده برای روابط جنسی زودهنگام</a:t>
            </a:r>
            <a:endParaRPr lang="en-US" sz="4400" dirty="0">
              <a:cs typeface="B Nazanin" pitchFamily="2" charset="-78"/>
            </a:endParaRPr>
          </a:p>
        </p:txBody>
      </p:sp>
      <p:sp>
        <p:nvSpPr>
          <p:cNvPr id="3" name="Content Placeholder 2"/>
          <p:cNvSpPr>
            <a:spLocks noGrp="1"/>
          </p:cNvSpPr>
          <p:nvPr>
            <p:ph idx="1"/>
          </p:nvPr>
        </p:nvSpPr>
        <p:spPr>
          <a:xfrm>
            <a:off x="1981200" y="1524000"/>
            <a:ext cx="5961888" cy="4800600"/>
          </a:xfrm>
        </p:spPr>
        <p:txBody>
          <a:bodyPr>
            <a:noAutofit/>
          </a:bodyPr>
          <a:lstStyle/>
          <a:p>
            <a:pPr algn="r" rtl="1"/>
            <a:r>
              <a:rPr lang="fa-IR" sz="3600" dirty="0" smtClean="0">
                <a:cs typeface="B Nazanin" pitchFamily="2" charset="-78"/>
              </a:rPr>
              <a:t>اعتماد به نفس پایین</a:t>
            </a:r>
          </a:p>
          <a:p>
            <a:pPr algn="r" rtl="1"/>
            <a:r>
              <a:rPr lang="fa-IR" sz="3600" dirty="0" smtClean="0">
                <a:cs typeface="B Nazanin" pitchFamily="2" charset="-78"/>
              </a:rPr>
              <a:t>عدم آگاهی از تغییرات بدن</a:t>
            </a:r>
          </a:p>
          <a:p>
            <a:pPr algn="r" rtl="1"/>
            <a:r>
              <a:rPr lang="fa-IR" sz="3600" dirty="0" smtClean="0">
                <a:cs typeface="B Nazanin" pitchFamily="2" charset="-78"/>
              </a:rPr>
              <a:t>احساس غریبه بودن در خانه</a:t>
            </a:r>
          </a:p>
          <a:p>
            <a:pPr algn="r" rtl="1"/>
            <a:r>
              <a:rPr lang="fa-IR" sz="3600" dirty="0" smtClean="0">
                <a:cs typeface="B Nazanin" pitchFamily="2" charset="-78"/>
              </a:rPr>
              <a:t>خانواده های نابسامان</a:t>
            </a:r>
          </a:p>
          <a:p>
            <a:pPr algn="r" rtl="1"/>
            <a:endParaRPr lang="fa-IR" sz="3600" dirty="0" smtClean="0">
              <a:cs typeface="B Nazanin" pitchFamily="2" charset="-78"/>
            </a:endParaRPr>
          </a:p>
          <a:p>
            <a:pPr algn="r" rtl="1"/>
            <a:r>
              <a:rPr lang="fa-IR" sz="3600" dirty="0" smtClean="0">
                <a:cs typeface="B Nazanin" pitchFamily="2" charset="-78"/>
              </a:rPr>
              <a:t>وقتی والدین منبع اطلاعات نیستند</a:t>
            </a:r>
          </a:p>
          <a:p>
            <a:pPr algn="r" rtl="1"/>
            <a:r>
              <a:rPr lang="fa-IR" sz="3600" dirty="0" smtClean="0">
                <a:cs typeface="B Nazanin" pitchFamily="2" charset="-78"/>
              </a:rPr>
              <a:t>عدم اعتماد به علاقه ی والدین به یکدیگر</a:t>
            </a:r>
            <a:endParaRPr lang="en-US" sz="3600" dirty="0">
              <a:cs typeface="B Nazanin" pitchFamily="2" charset="-78"/>
            </a:endParaRPr>
          </a:p>
        </p:txBody>
      </p:sp>
      <p:sp>
        <p:nvSpPr>
          <p:cNvPr id="4" name="TextBox 3"/>
          <p:cNvSpPr txBox="1"/>
          <p:nvPr/>
        </p:nvSpPr>
        <p:spPr>
          <a:xfrm>
            <a:off x="0" y="3276600"/>
            <a:ext cx="3505200" cy="1200329"/>
          </a:xfrm>
          <a:prstGeom prst="rect">
            <a:avLst/>
          </a:prstGeom>
          <a:noFill/>
        </p:spPr>
        <p:txBody>
          <a:bodyPr wrap="square" rtlCol="0">
            <a:spAutoFit/>
          </a:bodyPr>
          <a:lstStyle/>
          <a:p>
            <a:pPr algn="r" rtl="1"/>
            <a:r>
              <a:rPr lang="fa-IR" sz="2400" dirty="0" smtClean="0">
                <a:cs typeface="B Nazanin" pitchFamily="2" charset="-78"/>
              </a:rPr>
              <a:t>حمایت کم</a:t>
            </a:r>
          </a:p>
          <a:p>
            <a:pPr algn="r" rtl="1"/>
            <a:r>
              <a:rPr lang="fa-IR" sz="2400" dirty="0" smtClean="0">
                <a:cs typeface="B Nazanin" pitchFamily="2" charset="-78"/>
              </a:rPr>
              <a:t>نظارت کم</a:t>
            </a:r>
          </a:p>
          <a:p>
            <a:pPr algn="r" rtl="1"/>
            <a:r>
              <a:rPr lang="fa-IR" sz="2400" dirty="0" smtClean="0">
                <a:cs typeface="B Nazanin" pitchFamily="2" charset="-78"/>
              </a:rPr>
              <a:t>عدم مخالفت با سایر رفتارهای منفی</a:t>
            </a:r>
            <a:endParaRPr lang="en-US" sz="2400" dirty="0">
              <a:cs typeface="B Nazanin" pitchFamily="2" charset="-78"/>
            </a:endParaRPr>
          </a:p>
        </p:txBody>
      </p:sp>
      <p:sp>
        <p:nvSpPr>
          <p:cNvPr id="5" name="Left Arrow 4"/>
          <p:cNvSpPr/>
          <p:nvPr/>
        </p:nvSpPr>
        <p:spPr>
          <a:xfrm>
            <a:off x="3581400" y="3581400"/>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heckerboard(across)">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66888" cy="1143000"/>
          </a:xfrm>
        </p:spPr>
        <p:txBody>
          <a:bodyPr>
            <a:normAutofit/>
          </a:bodyPr>
          <a:lstStyle/>
          <a:p>
            <a:pPr algn="ctr"/>
            <a:r>
              <a:rPr lang="fa-IR" sz="4400" dirty="0" smtClean="0">
                <a:cs typeface="B Nazanin" pitchFamily="2" charset="-78"/>
              </a:rPr>
              <a:t> نکاتی در برخورد با نوجوان همجنس گرا</a:t>
            </a:r>
            <a:endParaRPr lang="en-US" sz="4400"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3200" dirty="0" smtClean="0">
                <a:cs typeface="B Nazanin" pitchFamily="2" charset="-78"/>
              </a:rPr>
              <a:t>او را طرد نکنید</a:t>
            </a:r>
          </a:p>
          <a:p>
            <a:pPr algn="r" rtl="1"/>
            <a:r>
              <a:rPr lang="fa-IR" sz="3200" dirty="0" smtClean="0">
                <a:cs typeface="B Nazanin" pitchFamily="2" charset="-78"/>
              </a:rPr>
              <a:t>برای تصمیم گیری در مورد جهت گیری جنسی وی را تحت فشار قرار ندهید</a:t>
            </a:r>
          </a:p>
          <a:p>
            <a:pPr algn="r" rtl="1"/>
            <a:r>
              <a:rPr lang="fa-IR" sz="3200" dirty="0" smtClean="0">
                <a:cs typeface="B Nazanin" pitchFamily="2" charset="-78"/>
              </a:rPr>
              <a:t>به عوامل زمینه ای محتمل فکر کنید</a:t>
            </a:r>
          </a:p>
          <a:p>
            <a:pPr algn="r" rtl="1"/>
            <a:r>
              <a:rPr lang="fa-IR" sz="3200" dirty="0" smtClean="0">
                <a:cs typeface="B Nazanin" pitchFamily="2" charset="-78"/>
              </a:rPr>
              <a:t>به او اجازه ندهید نسبت به رفتار خود غیر مسیولانه رفتار کند</a:t>
            </a:r>
          </a:p>
          <a:p>
            <a:pPr algn="r" rtl="1"/>
            <a:r>
              <a:rPr lang="fa-IR" sz="3200" dirty="0" smtClean="0">
                <a:cs typeface="B Nazanin" pitchFamily="2" charset="-78"/>
              </a:rPr>
              <a:t>برای اعلام آن به خانواده عجله نکنید</a:t>
            </a:r>
          </a:p>
          <a:p>
            <a:pPr algn="r" rtl="1"/>
            <a:r>
              <a:rPr lang="fa-IR" sz="3200" dirty="0" smtClean="0">
                <a:cs typeface="B Nazanin" pitchFamily="2" charset="-78"/>
              </a:rPr>
              <a:t>کمک به رفتار منطقی نسبت به واکنش های سایرین</a:t>
            </a:r>
            <a:endParaRPr lang="en-US" sz="32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en-US" sz="4400" dirty="0" smtClean="0">
                <a:cs typeface="B Nazanin" pitchFamily="2" charset="-78"/>
              </a:rPr>
              <a:t>Sexual Abuse</a:t>
            </a:r>
            <a:endParaRPr lang="en-US" sz="4400"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3600" dirty="0" smtClean="0">
                <a:cs typeface="B Nazanin" pitchFamily="2" charset="-78"/>
              </a:rPr>
              <a:t>سوءاستفاده کنندگان اغلب مردان اند و قربانیان اغلب دختر بچه ها می باشند</a:t>
            </a:r>
            <a:r>
              <a:rPr lang="en-US" sz="3600" dirty="0" smtClean="0">
                <a:cs typeface="B Nazanin" pitchFamily="2" charset="-78"/>
              </a:rPr>
              <a:t>  </a:t>
            </a:r>
            <a:r>
              <a:rPr lang="fa-IR" sz="3600" dirty="0" smtClean="0">
                <a:cs typeface="B Nazanin" pitchFamily="2" charset="-78"/>
              </a:rPr>
              <a:t> </a:t>
            </a:r>
          </a:p>
          <a:p>
            <a:pPr algn="r" rtl="1"/>
            <a:r>
              <a:rPr lang="fa-IR" sz="3600" dirty="0" smtClean="0">
                <a:cs typeface="B Nazanin" pitchFamily="2" charset="-78"/>
              </a:rPr>
              <a:t>10% موارد در مهدکودک ها اتفاق می افتد</a:t>
            </a:r>
          </a:p>
          <a:p>
            <a:pPr algn="r" rtl="1"/>
            <a:endParaRPr lang="en-US" sz="36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en-US" sz="4400" dirty="0" smtClean="0">
                <a:cs typeface="B Nazanin" pitchFamily="2" charset="-78"/>
              </a:rPr>
              <a:t>Rape</a:t>
            </a:r>
            <a:endParaRPr lang="en-US" sz="4400"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3200" dirty="0" smtClean="0">
                <a:cs typeface="B Nazanin" pitchFamily="2" charset="-78"/>
              </a:rPr>
              <a:t>50% قربانیان تجاوزات جنسی را نوجوانان تشکیل می دهند</a:t>
            </a:r>
          </a:p>
          <a:p>
            <a:pPr algn="r" rtl="1"/>
            <a:r>
              <a:rPr lang="fa-IR" sz="3200" dirty="0" smtClean="0">
                <a:cs typeface="B Nazanin" pitchFamily="2" charset="-78"/>
              </a:rPr>
              <a:t>اغلب در پسرها توسط پسر بزرگتر رخ می دهد (9-10 سالگی)</a:t>
            </a:r>
          </a:p>
          <a:p>
            <a:pPr algn="r" rtl="1"/>
            <a:r>
              <a:rPr lang="fa-IR" sz="3200" dirty="0" smtClean="0">
                <a:cs typeface="B Nazanin" pitchFamily="2" charset="-78"/>
              </a:rPr>
              <a:t>در دخترها در 50% موارد متجاوز آشنا است</a:t>
            </a:r>
          </a:p>
          <a:p>
            <a:pPr algn="r" rtl="1"/>
            <a:endParaRPr lang="en-US" sz="3200" dirty="0">
              <a:cs typeface="B Nazanin" pitchFamily="2" charset="-78"/>
            </a:endParaRPr>
          </a:p>
        </p:txBody>
      </p:sp>
      <p:sp>
        <p:nvSpPr>
          <p:cNvPr id="4" name="Isosceles Triangle 3"/>
          <p:cNvSpPr/>
          <p:nvPr/>
        </p:nvSpPr>
        <p:spPr>
          <a:xfrm>
            <a:off x="2819400" y="4419600"/>
            <a:ext cx="2667000" cy="2133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86200" y="4648200"/>
            <a:ext cx="685800" cy="1446550"/>
          </a:xfrm>
          <a:prstGeom prst="rect">
            <a:avLst/>
          </a:prstGeom>
          <a:noFill/>
        </p:spPr>
        <p:txBody>
          <a:bodyPr wrap="square" rtlCol="0">
            <a:spAutoFit/>
          </a:bodyPr>
          <a:lstStyle/>
          <a:p>
            <a:r>
              <a:rPr lang="fa-IR" sz="8800" b="1" dirty="0" smtClean="0">
                <a:solidFill>
                  <a:srgbClr val="FF0000"/>
                </a:solidFill>
              </a:rPr>
              <a:t>!</a:t>
            </a:r>
            <a:endParaRPr lang="en-US" sz="8800" b="1" dirty="0">
              <a:solidFill>
                <a:srgbClr val="FF0000"/>
              </a:solidFill>
            </a:endParaRPr>
          </a:p>
        </p:txBody>
      </p:sp>
      <p:sp>
        <p:nvSpPr>
          <p:cNvPr id="7" name="TextBox 6"/>
          <p:cNvSpPr txBox="1"/>
          <p:nvPr/>
        </p:nvSpPr>
        <p:spPr>
          <a:xfrm>
            <a:off x="3124200" y="5867400"/>
            <a:ext cx="2514600" cy="523220"/>
          </a:xfrm>
          <a:prstGeom prst="rect">
            <a:avLst/>
          </a:prstGeom>
          <a:noFill/>
        </p:spPr>
        <p:txBody>
          <a:bodyPr wrap="square" rtlCol="0">
            <a:spAutoFit/>
          </a:bodyPr>
          <a:lstStyle/>
          <a:p>
            <a:r>
              <a:rPr lang="en-US" sz="2800" b="1" dirty="0" smtClean="0">
                <a:solidFill>
                  <a:srgbClr val="FF0000"/>
                </a:solidFill>
              </a:rPr>
              <a:t>Toxic secret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in)">
                                      <p:cBhvr>
                                        <p:cTn id="31" dur="2000"/>
                                        <p:tgtEl>
                                          <p:spTgt spid="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amond(in)">
                                      <p:cBhvr>
                                        <p:cTn id="34" dur="2000"/>
                                        <p:tgtEl>
                                          <p:spTgt spid="5"/>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1143000"/>
          </a:xfrm>
        </p:spPr>
        <p:txBody>
          <a:bodyPr>
            <a:normAutofit/>
          </a:bodyPr>
          <a:lstStyle/>
          <a:p>
            <a:pPr algn="ctr"/>
            <a:r>
              <a:rPr lang="en-US" sz="4400" dirty="0" smtClean="0">
                <a:cs typeface="B Nazanin" pitchFamily="2" charset="-78"/>
              </a:rPr>
              <a:t>Incest</a:t>
            </a:r>
            <a:endParaRPr lang="en-US" sz="4400"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3600" dirty="0" smtClean="0">
                <a:cs typeface="B Nazanin" pitchFamily="2" charset="-78"/>
              </a:rPr>
              <a:t>90</a:t>
            </a:r>
            <a:r>
              <a:rPr lang="en-US" sz="3600" dirty="0" smtClean="0">
                <a:cs typeface="B Nazanin" pitchFamily="2" charset="-78"/>
              </a:rPr>
              <a:t>% </a:t>
            </a:r>
            <a:r>
              <a:rPr lang="fa-IR" sz="3600" dirty="0" smtClean="0">
                <a:cs typeface="B Nazanin" pitchFamily="2" charset="-78"/>
              </a:rPr>
              <a:t>موارد گزارش نمی شود</a:t>
            </a:r>
          </a:p>
          <a:p>
            <a:pPr algn="r" rtl="1"/>
            <a:r>
              <a:rPr lang="fa-IR" sz="3600" dirty="0" smtClean="0">
                <a:cs typeface="B Nazanin" pitchFamily="2" charset="-78"/>
              </a:rPr>
              <a:t>سن شیوع 10-12 سالگی</a:t>
            </a:r>
          </a:p>
          <a:p>
            <a:pPr algn="r" rtl="1"/>
            <a:r>
              <a:rPr lang="fa-IR" sz="3600" dirty="0" smtClean="0">
                <a:cs typeface="B Nazanin" pitchFamily="2" charset="-78"/>
              </a:rPr>
              <a:t>مزمن و تداوم یابنده است</a:t>
            </a:r>
          </a:p>
          <a:p>
            <a:pPr algn="r" rtl="1"/>
            <a:r>
              <a:rPr lang="fa-IR" sz="3600" dirty="0" smtClean="0">
                <a:cs typeface="B Nazanin" pitchFamily="2" charset="-78"/>
              </a:rPr>
              <a:t>پدرخوانده با دختر شایع ترین فرم است</a:t>
            </a:r>
          </a:p>
          <a:p>
            <a:pPr algn="r" rtl="1"/>
            <a:r>
              <a:rPr lang="fa-IR" sz="3600" dirty="0" smtClean="0">
                <a:cs typeface="B Nazanin" pitchFamily="2" charset="-78"/>
              </a:rPr>
              <a:t>اختلال عملکرد شدید خانواده</a:t>
            </a:r>
          </a:p>
          <a:p>
            <a:pPr algn="r" rtl="1"/>
            <a:r>
              <a:rPr lang="fa-IR" sz="3600" dirty="0" smtClean="0">
                <a:cs typeface="B Nazanin" pitchFamily="2" charset="-78"/>
              </a:rPr>
              <a:t>اغلب والدین خود مورد آزار جنسی بوده اند</a:t>
            </a:r>
          </a:p>
          <a:p>
            <a:pPr algn="r" rtl="1">
              <a:buNone/>
            </a:pPr>
            <a:endParaRPr lang="fa-IR" sz="3600" dirty="0" smtClean="0">
              <a:cs typeface="B Nazanin" pitchFamily="2" charset="-78"/>
            </a:endParaRPr>
          </a:p>
          <a:p>
            <a:pPr algn="r" rtl="1"/>
            <a:endParaRPr lang="en-US" sz="36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7943088" cy="5562600"/>
          </a:xfrm>
        </p:spPr>
        <p:txBody>
          <a:bodyPr>
            <a:noAutofit/>
          </a:bodyPr>
          <a:lstStyle/>
          <a:p>
            <a:pPr algn="r" rtl="1"/>
            <a:r>
              <a:rPr lang="fa-IR" sz="3200" dirty="0" smtClean="0">
                <a:cs typeface="B Nazanin" pitchFamily="2" charset="-78"/>
              </a:rPr>
              <a:t>فرار مکرر و غیرقابل توضیح</a:t>
            </a:r>
          </a:p>
          <a:p>
            <a:pPr algn="r" rtl="1"/>
            <a:r>
              <a:rPr lang="fa-IR" sz="3200" dirty="0" smtClean="0">
                <a:cs typeface="B Nazanin" pitchFamily="2" charset="-78"/>
              </a:rPr>
              <a:t>افسردگی یا اضطراب بدون علت</a:t>
            </a:r>
          </a:p>
          <a:p>
            <a:pPr algn="r" rtl="1"/>
            <a:r>
              <a:rPr lang="fa-IR" sz="3200" dirty="0" smtClean="0">
                <a:cs typeface="B Nazanin" pitchFamily="2" charset="-78"/>
              </a:rPr>
              <a:t>مشکلات طبی غیرعادی و بدون توضیح</a:t>
            </a:r>
          </a:p>
          <a:p>
            <a:pPr algn="r" rtl="1"/>
            <a:r>
              <a:rPr lang="fa-IR" sz="3200" dirty="0" smtClean="0">
                <a:cs typeface="B Nazanin" pitchFamily="2" charset="-78"/>
              </a:rPr>
              <a:t>وقتی کودک یا نوجوان نقش والدی دارد</a:t>
            </a:r>
          </a:p>
          <a:p>
            <a:pPr algn="r" rtl="1"/>
            <a:r>
              <a:rPr lang="fa-IR" sz="3200" dirty="0" smtClean="0">
                <a:cs typeface="B Nazanin" pitchFamily="2" charset="-78"/>
              </a:rPr>
              <a:t>خشم و سرکشی غیرعادی علیه والدین</a:t>
            </a:r>
          </a:p>
          <a:p>
            <a:pPr algn="r" rtl="1"/>
            <a:r>
              <a:rPr lang="fa-IR" sz="3200" dirty="0" smtClean="0">
                <a:cs typeface="B Nazanin" pitchFamily="2" charset="-78"/>
              </a:rPr>
              <a:t>نوجوانی که بچه های دیگر را مورد آزار جنسی قرار می دهد</a:t>
            </a:r>
          </a:p>
          <a:p>
            <a:pPr algn="r" rtl="1"/>
            <a:r>
              <a:rPr lang="fa-IR" sz="3200" dirty="0" smtClean="0">
                <a:cs typeface="B Nazanin" pitchFamily="2" charset="-78"/>
              </a:rPr>
              <a:t>حاملگی یا بیماری آمیزشی درنوجوان عقب مانده ذهنی یا کم سن بخصوص وقتی منکر وجود رابطه جنسی می شود</a:t>
            </a:r>
            <a:endParaRPr lang="en-US" sz="3200" dirty="0">
              <a:cs typeface="B Nazanin" pitchFamily="2" charset="-78"/>
            </a:endParaRPr>
          </a:p>
        </p:txBody>
      </p:sp>
      <p:sp>
        <p:nvSpPr>
          <p:cNvPr id="4" name="Flowchart: Punched Tape 3"/>
          <p:cNvSpPr/>
          <p:nvPr/>
        </p:nvSpPr>
        <p:spPr>
          <a:xfrm>
            <a:off x="228600" y="152400"/>
            <a:ext cx="1066800" cy="762000"/>
          </a:xfrm>
          <a:prstGeom prst="flowChartPunchedTap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838200"/>
            <a:ext cx="762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85800" y="0"/>
            <a:ext cx="7239000" cy="1143000"/>
          </a:xfrm>
        </p:spPr>
        <p:txBody>
          <a:bodyPr>
            <a:normAutofit fontScale="90000"/>
          </a:bodyPr>
          <a:lstStyle/>
          <a:p>
            <a:pPr algn="ctr"/>
            <a:r>
              <a:rPr lang="fa-IR" sz="4000" dirty="0" smtClean="0">
                <a:cs typeface="B Nazanin" pitchFamily="2" charset="-78"/>
              </a:rPr>
              <a:t>علایم هشدار دهنده</a:t>
            </a:r>
            <a:r>
              <a:rPr lang="en-US" sz="4900" dirty="0" smtClean="0">
                <a:cs typeface="B Nazanin" pitchFamily="2" charset="-78"/>
              </a:rPr>
              <a:t/>
            </a:r>
            <a:br>
              <a:rPr lang="en-US" sz="4900" dirty="0" smtClean="0">
                <a:cs typeface="B Nazanin" pitchFamily="2" charset="-78"/>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CONTRACEPTION </a:t>
            </a:r>
            <a:endParaRPr lang="en-US" dirty="0"/>
          </a:p>
        </p:txBody>
      </p:sp>
      <p:pic>
        <p:nvPicPr>
          <p:cNvPr id="4098" name="Picture 2" descr="C:\Documents and Settings\roza\Desktop\axs\ddd.jpg"/>
          <p:cNvPicPr>
            <a:picLocks noGrp="1" noChangeAspect="1" noChangeArrowheads="1"/>
          </p:cNvPicPr>
          <p:nvPr>
            <p:ph idx="1"/>
          </p:nvPr>
        </p:nvPicPr>
        <p:blipFill>
          <a:blip r:embed="rId2"/>
          <a:srcRect/>
          <a:stretch>
            <a:fillRect/>
          </a:stretch>
        </p:blipFill>
        <p:spPr bwMode="auto">
          <a:xfrm>
            <a:off x="0" y="1060528"/>
            <a:ext cx="8153400" cy="57974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229600" cy="4983163"/>
          </a:xfrm>
        </p:spPr>
        <p:txBody>
          <a:bodyPr>
            <a:normAutofit/>
          </a:bodyPr>
          <a:lstStyle/>
          <a:p>
            <a:pPr algn="ctr" rtl="1">
              <a:buNone/>
            </a:pPr>
            <a:r>
              <a:rPr lang="fa-IR" sz="4000" b="1" dirty="0" smtClean="0">
                <a:cs typeface="B Nazanin" pitchFamily="2" charset="-78"/>
              </a:rPr>
              <a:t>دکتر افسانه صحت </a:t>
            </a:r>
          </a:p>
          <a:p>
            <a:pPr algn="ctr" rtl="1">
              <a:buNone/>
            </a:pPr>
            <a:r>
              <a:rPr lang="fa-IR" sz="4000" b="1" dirty="0" smtClean="0">
                <a:cs typeface="B Nazanin" pitchFamily="2" charset="-78"/>
              </a:rPr>
              <a:t>فوق تخصص روانپزشکی کودک و نوجوان</a:t>
            </a:r>
            <a:endParaRPr lang="en-US" sz="4000" b="1" dirty="0" smtClean="0">
              <a:cs typeface="B Nazanin" pitchFamily="2" charset="-78"/>
            </a:endParaRPr>
          </a:p>
          <a:p>
            <a:pPr algn="ctr" rtl="1">
              <a:buNone/>
            </a:pPr>
            <a:endParaRPr lang="en-US" sz="4000" dirty="0" smtClean="0">
              <a:cs typeface="B Nazanin" pitchFamily="2" charset="-78"/>
            </a:endParaRPr>
          </a:p>
          <a:p>
            <a:pPr algn="ctr" rtl="1">
              <a:buNone/>
            </a:pPr>
            <a:endParaRPr lang="fa-IR" sz="4000" dirty="0" smtClean="0">
              <a:cs typeface="B Nazanin" pitchFamily="2" charset="-78"/>
            </a:endParaRPr>
          </a:p>
          <a:p>
            <a:pPr algn="ctr" rtl="1">
              <a:buNone/>
            </a:pPr>
            <a:r>
              <a:rPr lang="en-US" sz="4000" b="1" dirty="0" smtClean="0">
                <a:cs typeface="B Nazanin" pitchFamily="2" charset="-78"/>
              </a:rPr>
              <a:t>Dr. </a:t>
            </a:r>
            <a:r>
              <a:rPr lang="en-US" sz="4000" b="1" dirty="0" err="1" smtClean="0">
                <a:cs typeface="B Nazanin" pitchFamily="2" charset="-78"/>
              </a:rPr>
              <a:t>Afsane</a:t>
            </a:r>
            <a:r>
              <a:rPr lang="en-US" sz="4000" b="1" dirty="0" smtClean="0">
                <a:cs typeface="B Nazanin" pitchFamily="2" charset="-78"/>
              </a:rPr>
              <a:t> </a:t>
            </a:r>
            <a:r>
              <a:rPr lang="en-US" sz="4000" b="1" dirty="0" err="1" smtClean="0">
                <a:cs typeface="B Nazanin" pitchFamily="2" charset="-78"/>
              </a:rPr>
              <a:t>Sehat</a:t>
            </a:r>
            <a:endParaRPr lang="en-US" sz="4000" b="1" dirty="0" smtClean="0">
              <a:cs typeface="B Nazanin" pitchFamily="2" charset="-78"/>
            </a:endParaRPr>
          </a:p>
          <a:p>
            <a:pPr algn="ctr" rtl="1">
              <a:buNone/>
            </a:pPr>
            <a:r>
              <a:rPr lang="en-US" sz="4000" b="1" dirty="0" smtClean="0">
                <a:cs typeface="B Nazanin" pitchFamily="2" charset="-78"/>
              </a:rPr>
              <a:t>Child and Adolescent Psychiatrist</a:t>
            </a:r>
            <a:endParaRPr lang="en-US" sz="4000" b="1"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cs typeface="B Nazanin" pitchFamily="2" charset="-78"/>
              </a:rPr>
              <a:t> </a:t>
            </a:r>
            <a:r>
              <a:rPr lang="fa-IR" sz="4000" dirty="0" smtClean="0">
                <a:cs typeface="B Nazanin" pitchFamily="2" charset="-78"/>
              </a:rPr>
              <a:t>راهبردهاي مقابله با استرس در نوجوان :</a:t>
            </a:r>
            <a:r>
              <a:rPr lang="en-US" sz="4000" dirty="0" smtClean="0">
                <a:cs typeface="B Nazanin" pitchFamily="2" charset="-78"/>
              </a:rPr>
              <a:t/>
            </a:r>
            <a:br>
              <a:rPr lang="en-US" sz="4000" dirty="0" smtClean="0">
                <a:cs typeface="B Nazanin" pitchFamily="2" charset="-78"/>
              </a:rPr>
            </a:br>
            <a:endParaRPr lang="en-US" sz="4000" dirty="0">
              <a:cs typeface="B Nazanin" pitchFamily="2" charset="-78"/>
            </a:endParaRPr>
          </a:p>
        </p:txBody>
      </p:sp>
      <p:sp>
        <p:nvSpPr>
          <p:cNvPr id="3" name="Content Placeholder 2"/>
          <p:cNvSpPr>
            <a:spLocks noGrp="1"/>
          </p:cNvSpPr>
          <p:nvPr>
            <p:ph idx="1"/>
          </p:nvPr>
        </p:nvSpPr>
        <p:spPr/>
        <p:txBody>
          <a:bodyPr>
            <a:noAutofit/>
          </a:bodyPr>
          <a:lstStyle/>
          <a:p>
            <a:pPr lvl="0" algn="r" rtl="1"/>
            <a:r>
              <a:rPr lang="fa-IR" sz="2800" dirty="0" smtClean="0">
                <a:cs typeface="B Nazanin" pitchFamily="2" charset="-78"/>
              </a:rPr>
              <a:t>رابطه بين رويدادها٬  افكار٬ احساساتشان را به بحث بگذاريد.</a:t>
            </a:r>
            <a:endParaRPr lang="en-US" sz="2800" dirty="0" smtClean="0">
              <a:cs typeface="B Nazanin" pitchFamily="2" charset="-78"/>
            </a:endParaRPr>
          </a:p>
          <a:p>
            <a:pPr lvl="0" algn="r" rtl="1"/>
            <a:r>
              <a:rPr lang="fa-IR" sz="2800" dirty="0" smtClean="0">
                <a:cs typeface="B Nazanin" pitchFamily="2" charset="-78"/>
              </a:rPr>
              <a:t>آنها را تشويق كنيد كه اين الگو را در موقعيت هاي روزمره تكرار كنند.</a:t>
            </a:r>
            <a:endParaRPr lang="en-US" sz="2800" dirty="0" smtClean="0">
              <a:cs typeface="B Nazanin" pitchFamily="2" charset="-78"/>
            </a:endParaRPr>
          </a:p>
          <a:p>
            <a:pPr lvl="0" algn="r" rtl="1"/>
            <a:r>
              <a:rPr lang="fa-IR" sz="2800" dirty="0" smtClean="0">
                <a:cs typeface="B Nazanin" pitchFamily="2" charset="-78"/>
              </a:rPr>
              <a:t>كمك كنيد براي آينده برنامه ريزي كنند بخصوص براي موقعيت هاي استرس آور </a:t>
            </a:r>
            <a:endParaRPr lang="en-US" sz="2800" dirty="0" smtClean="0">
              <a:cs typeface="B Nazanin" pitchFamily="2" charset="-78"/>
            </a:endParaRPr>
          </a:p>
          <a:p>
            <a:pPr lvl="0" algn="r" rtl="1"/>
            <a:r>
              <a:rPr lang="fa-IR" sz="2800" dirty="0" smtClean="0">
                <a:cs typeface="B Nazanin" pitchFamily="2" charset="-78"/>
              </a:rPr>
              <a:t>توقف افكار منفي </a:t>
            </a:r>
            <a:endParaRPr lang="en-US" sz="2800" dirty="0" smtClean="0">
              <a:cs typeface="B Nazanin" pitchFamily="2" charset="-78"/>
            </a:endParaRPr>
          </a:p>
          <a:p>
            <a:pPr lvl="0" algn="r" rtl="1"/>
            <a:r>
              <a:rPr lang="fa-IR" sz="2800" dirty="0" smtClean="0">
                <a:cs typeface="B Nazanin" pitchFamily="2" charset="-78"/>
              </a:rPr>
              <a:t>يافتن راه حلهاي مناسب </a:t>
            </a:r>
            <a:endParaRPr lang="en-US" sz="2800" dirty="0" smtClean="0">
              <a:cs typeface="B Nazanin" pitchFamily="2" charset="-78"/>
            </a:endParaRPr>
          </a:p>
          <a:p>
            <a:pPr lvl="0" algn="r" rtl="1"/>
            <a:r>
              <a:rPr lang="fa-IR" sz="2800" dirty="0" smtClean="0">
                <a:cs typeface="B Nazanin" pitchFamily="2" charset="-78"/>
              </a:rPr>
              <a:t>تمرينهاي </a:t>
            </a:r>
            <a:r>
              <a:rPr lang="en-US" sz="2800" dirty="0" smtClean="0">
                <a:cs typeface="B Nazanin" pitchFamily="2" charset="-78"/>
              </a:rPr>
              <a:t>Relaxation  </a:t>
            </a:r>
            <a:r>
              <a:rPr lang="fa-IR" sz="2800" dirty="0" smtClean="0">
                <a:cs typeface="B Nazanin" pitchFamily="2" charset="-78"/>
              </a:rPr>
              <a:t>٬استراحت ٬مقابله. </a:t>
            </a:r>
            <a:endParaRPr lang="en-US" sz="2800" dirty="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cs typeface="B Nazanin" pitchFamily="2" charset="-78"/>
              </a:rPr>
              <a:t> </a:t>
            </a:r>
            <a:r>
              <a:rPr lang="fa-IR" sz="4000" dirty="0" smtClean="0">
                <a:cs typeface="B Nazanin" pitchFamily="2" charset="-78"/>
              </a:rPr>
              <a:t>راهبردهاي مقابله با استرس در نوجوان :</a:t>
            </a:r>
            <a:r>
              <a:rPr lang="en-US" sz="4000" dirty="0" smtClean="0">
                <a:cs typeface="B Nazanin" pitchFamily="2" charset="-78"/>
              </a:rPr>
              <a:t/>
            </a:r>
            <a:br>
              <a:rPr lang="en-US" sz="4000" dirty="0" smtClean="0">
                <a:cs typeface="B Nazanin" pitchFamily="2" charset="-78"/>
              </a:rPr>
            </a:br>
            <a:endParaRPr lang="en-US" sz="4000" dirty="0"/>
          </a:p>
        </p:txBody>
      </p:sp>
      <p:sp>
        <p:nvSpPr>
          <p:cNvPr id="3" name="Content Placeholder 2"/>
          <p:cNvSpPr>
            <a:spLocks noGrp="1"/>
          </p:cNvSpPr>
          <p:nvPr>
            <p:ph idx="1"/>
          </p:nvPr>
        </p:nvSpPr>
        <p:spPr/>
        <p:txBody>
          <a:bodyPr>
            <a:normAutofit/>
          </a:bodyPr>
          <a:lstStyle/>
          <a:p>
            <a:pPr lvl="0" algn="r" rtl="1"/>
            <a:r>
              <a:rPr lang="fa-IR" sz="2800" dirty="0" smtClean="0">
                <a:cs typeface="B Nazanin" pitchFamily="2" charset="-78"/>
              </a:rPr>
              <a:t>كارهاي را به عقب نيندازند تا استرس ايجاد نشود .</a:t>
            </a:r>
            <a:endParaRPr lang="en-US" sz="2800" dirty="0" smtClean="0">
              <a:cs typeface="B Nazanin" pitchFamily="2" charset="-78"/>
            </a:endParaRPr>
          </a:p>
          <a:p>
            <a:pPr lvl="0" algn="r" rtl="1"/>
            <a:r>
              <a:rPr lang="fa-IR" sz="2800" dirty="0" smtClean="0">
                <a:cs typeface="B Nazanin" pitchFamily="2" charset="-78"/>
              </a:rPr>
              <a:t>از شبكه حمايتي كمك بگيرند. </a:t>
            </a:r>
            <a:endParaRPr lang="en-US" sz="2800" dirty="0" smtClean="0">
              <a:cs typeface="B Nazanin" pitchFamily="2" charset="-78"/>
            </a:endParaRPr>
          </a:p>
          <a:p>
            <a:pPr lvl="0" algn="r" rtl="1"/>
            <a:r>
              <a:rPr lang="fa-IR" sz="2800" dirty="0" smtClean="0">
                <a:cs typeface="B Nazanin" pitchFamily="2" charset="-78"/>
              </a:rPr>
              <a:t>سبك زندگي متعادل</a:t>
            </a:r>
            <a:endParaRPr lang="en-US" sz="2800" dirty="0" smtClean="0">
              <a:cs typeface="B Nazanin" pitchFamily="2" charset="-78"/>
            </a:endParaRPr>
          </a:p>
          <a:p>
            <a:pPr lvl="0" algn="r" rtl="1"/>
            <a:r>
              <a:rPr lang="en-US" sz="2800" dirty="0" smtClean="0">
                <a:cs typeface="B Nazanin" pitchFamily="2" charset="-78"/>
              </a:rPr>
              <a:t> </a:t>
            </a:r>
            <a:r>
              <a:rPr lang="fa-IR" sz="2800" dirty="0" smtClean="0">
                <a:cs typeface="B Nazanin" pitchFamily="2" charset="-78"/>
              </a:rPr>
              <a:t>رژيم غذايي سالم</a:t>
            </a:r>
            <a:endParaRPr lang="en-US" sz="2800" dirty="0" smtClean="0">
              <a:cs typeface="B Nazanin" pitchFamily="2" charset="-78"/>
            </a:endParaRPr>
          </a:p>
          <a:p>
            <a:pPr lvl="0" algn="r" rtl="1"/>
            <a:r>
              <a:rPr lang="fa-IR" sz="2800" dirty="0" smtClean="0">
                <a:cs typeface="B Nazanin" pitchFamily="2" charset="-78"/>
              </a:rPr>
              <a:t>بي دليل اوضاع را تهديد آميز يا فاجعه آميز نبينند.</a:t>
            </a:r>
            <a:endParaRPr lang="en-US" sz="2800" dirty="0" smtClean="0">
              <a:cs typeface="B Nazanin" pitchFamily="2" charset="-78"/>
            </a:endParaRPr>
          </a:p>
          <a:p>
            <a:pPr lvl="0" algn="r" rtl="1"/>
            <a:r>
              <a:rPr lang="fa-IR" sz="2800" dirty="0" smtClean="0">
                <a:cs typeface="B Nazanin" pitchFamily="2" charset="-78"/>
              </a:rPr>
              <a:t>شوخ طبعي٬ سرگرمي٬ بازي٬تفريح ٬ورزش  </a:t>
            </a:r>
            <a:endParaRPr lang="en-US" sz="2800" dirty="0" smtClean="0">
              <a:cs typeface="B Nazanin" pitchFamily="2" charset="-78"/>
            </a:endParaRPr>
          </a:p>
          <a:p>
            <a:pPr lvl="0" algn="r" rtl="1"/>
            <a:r>
              <a:rPr lang="fa-IR" sz="2800" dirty="0" smtClean="0">
                <a:cs typeface="B Nazanin" pitchFamily="2" charset="-78"/>
              </a:rPr>
              <a:t>به آنها ياد بدهيد منصف باشند چه در مورد خود و چه ديگران </a:t>
            </a:r>
            <a:endParaRPr lang="en-US" sz="2800" dirty="0" smtClean="0">
              <a:cs typeface="B Nazanin" pitchFamily="2" charset="-78"/>
            </a:endParaRPr>
          </a:p>
          <a:p>
            <a:pPr algn="r" rtl="1"/>
            <a:r>
              <a:rPr lang="fa-IR" sz="2800" dirty="0" smtClean="0">
                <a:cs typeface="B Nazanin" pitchFamily="2" charset="-78"/>
              </a:rPr>
              <a:t>نوجوان نبايد دق دلي خود را سر ديگران خالي كند </a:t>
            </a:r>
            <a:endParaRPr lang="en-US" sz="28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C:\Documents and Settings\usr\My Documents\My Pictures\tfug\Spring Fling.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304800" y="228600"/>
            <a:ext cx="6400800" cy="2646878"/>
          </a:xfrm>
          <a:prstGeom prst="rect">
            <a:avLst/>
          </a:prstGeom>
          <a:noFill/>
        </p:spPr>
        <p:txBody>
          <a:bodyPr wrap="square" rtlCol="0">
            <a:spAutoFit/>
          </a:bodyPr>
          <a:lstStyle/>
          <a:p>
            <a:r>
              <a:rPr lang="fa-IR" sz="16600" dirty="0" smtClean="0">
                <a:solidFill>
                  <a:srgbClr val="FFC000"/>
                </a:solidFill>
                <a:cs typeface="2  Aseman" pitchFamily="2" charset="-78"/>
              </a:rPr>
              <a:t>با تشکر</a:t>
            </a:r>
            <a:endParaRPr lang="en-US" sz="16600" dirty="0">
              <a:solidFill>
                <a:srgbClr val="FFC000"/>
              </a:solidFill>
              <a:cs typeface="2  Asem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90800" y="2286000"/>
            <a:ext cx="29718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71800" y="2743200"/>
            <a:ext cx="2133600" cy="1569660"/>
          </a:xfrm>
          <a:prstGeom prst="rect">
            <a:avLst/>
          </a:prstGeom>
          <a:noFill/>
        </p:spPr>
        <p:txBody>
          <a:bodyPr wrap="square" rtlCol="0">
            <a:spAutoFit/>
          </a:bodyPr>
          <a:lstStyle/>
          <a:p>
            <a:pPr algn="ctr"/>
            <a:r>
              <a:rPr lang="en-US" sz="3600" dirty="0" smtClean="0"/>
              <a:t>Gender Identity</a:t>
            </a:r>
          </a:p>
          <a:p>
            <a:pPr algn="ctr"/>
            <a:r>
              <a:rPr lang="en-US" sz="2400" dirty="0" smtClean="0"/>
              <a:t>Sexuality</a:t>
            </a:r>
            <a:endParaRPr lang="en-US" sz="2400" dirty="0"/>
          </a:p>
        </p:txBody>
      </p:sp>
      <p:sp>
        <p:nvSpPr>
          <p:cNvPr id="6" name="Right Arrow 5"/>
          <p:cNvSpPr/>
          <p:nvPr/>
        </p:nvSpPr>
        <p:spPr>
          <a:xfrm rot="2941266">
            <a:off x="1811728" y="1293441"/>
            <a:ext cx="1219200" cy="9144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975193">
            <a:off x="1859994" y="1462421"/>
            <a:ext cx="990600" cy="369332"/>
          </a:xfrm>
          <a:prstGeom prst="rect">
            <a:avLst/>
          </a:prstGeom>
          <a:noFill/>
        </p:spPr>
        <p:txBody>
          <a:bodyPr wrap="square" rtlCol="0">
            <a:spAutoFit/>
          </a:bodyPr>
          <a:lstStyle/>
          <a:p>
            <a:r>
              <a:rPr lang="en-US" dirty="0" smtClean="0"/>
              <a:t>Culture</a:t>
            </a:r>
            <a:endParaRPr lang="en-US" dirty="0"/>
          </a:p>
        </p:txBody>
      </p:sp>
      <p:sp>
        <p:nvSpPr>
          <p:cNvPr id="8" name="Right Arrow 7"/>
          <p:cNvSpPr/>
          <p:nvPr/>
        </p:nvSpPr>
        <p:spPr>
          <a:xfrm rot="5400000">
            <a:off x="3429000" y="8382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607975">
            <a:off x="5834094" y="2618355"/>
            <a:ext cx="1219200" cy="914400"/>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4603652">
            <a:off x="4644195" y="5169406"/>
            <a:ext cx="1219200" cy="914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8300500">
            <a:off x="4950341" y="1280178"/>
            <a:ext cx="1219200" cy="914400"/>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9349164">
            <a:off x="1510062" y="4263961"/>
            <a:ext cx="1219200" cy="914400"/>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3249280">
            <a:off x="5697448" y="4113001"/>
            <a:ext cx="1219200" cy="914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7038361">
            <a:off x="2971800" y="5334000"/>
            <a:ext cx="1219200" cy="91440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266945">
            <a:off x="1100429" y="2636710"/>
            <a:ext cx="1219200" cy="91440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263610">
            <a:off x="1079043" y="2868475"/>
            <a:ext cx="1295400" cy="369332"/>
          </a:xfrm>
          <a:prstGeom prst="rect">
            <a:avLst/>
          </a:prstGeom>
          <a:noFill/>
        </p:spPr>
        <p:txBody>
          <a:bodyPr wrap="square" rtlCol="0">
            <a:spAutoFit/>
          </a:bodyPr>
          <a:lstStyle/>
          <a:p>
            <a:r>
              <a:rPr lang="en-US" dirty="0" smtClean="0"/>
              <a:t>Education</a:t>
            </a:r>
            <a:endParaRPr lang="en-US" dirty="0"/>
          </a:p>
        </p:txBody>
      </p:sp>
      <p:sp>
        <p:nvSpPr>
          <p:cNvPr id="26" name="TextBox 25"/>
          <p:cNvSpPr txBox="1"/>
          <p:nvPr/>
        </p:nvSpPr>
        <p:spPr>
          <a:xfrm rot="5400000">
            <a:off x="3575566" y="1072634"/>
            <a:ext cx="990600" cy="369332"/>
          </a:xfrm>
          <a:prstGeom prst="rect">
            <a:avLst/>
          </a:prstGeom>
          <a:noFill/>
        </p:spPr>
        <p:txBody>
          <a:bodyPr wrap="square" rtlCol="0">
            <a:spAutoFit/>
          </a:bodyPr>
          <a:lstStyle/>
          <a:p>
            <a:r>
              <a:rPr lang="en-US" dirty="0" smtClean="0"/>
              <a:t>Media</a:t>
            </a:r>
            <a:endParaRPr lang="en-US" dirty="0"/>
          </a:p>
        </p:txBody>
      </p:sp>
      <p:sp>
        <p:nvSpPr>
          <p:cNvPr id="27" name="TextBox 26"/>
          <p:cNvSpPr txBox="1"/>
          <p:nvPr/>
        </p:nvSpPr>
        <p:spPr>
          <a:xfrm rot="19193622">
            <a:off x="5139298" y="1312773"/>
            <a:ext cx="1371600" cy="369332"/>
          </a:xfrm>
          <a:prstGeom prst="rect">
            <a:avLst/>
          </a:prstGeom>
          <a:noFill/>
        </p:spPr>
        <p:txBody>
          <a:bodyPr wrap="square" rtlCol="0">
            <a:spAutoFit/>
          </a:bodyPr>
          <a:lstStyle/>
          <a:p>
            <a:r>
              <a:rPr lang="en-US" dirty="0" smtClean="0"/>
              <a:t>Family</a:t>
            </a:r>
            <a:endParaRPr lang="en-US" dirty="0"/>
          </a:p>
        </p:txBody>
      </p:sp>
      <p:sp>
        <p:nvSpPr>
          <p:cNvPr id="28" name="TextBox 27"/>
          <p:cNvSpPr txBox="1"/>
          <p:nvPr/>
        </p:nvSpPr>
        <p:spPr>
          <a:xfrm rot="19214593">
            <a:off x="1432621" y="4546068"/>
            <a:ext cx="1295400" cy="369332"/>
          </a:xfrm>
          <a:prstGeom prst="rect">
            <a:avLst/>
          </a:prstGeom>
          <a:noFill/>
        </p:spPr>
        <p:txBody>
          <a:bodyPr wrap="square" rtlCol="0">
            <a:spAutoFit/>
          </a:bodyPr>
          <a:lstStyle/>
          <a:p>
            <a:r>
              <a:rPr lang="en-US" dirty="0" smtClean="0"/>
              <a:t>Religious</a:t>
            </a:r>
            <a:endParaRPr lang="en-US" dirty="0"/>
          </a:p>
        </p:txBody>
      </p:sp>
      <p:sp>
        <p:nvSpPr>
          <p:cNvPr id="29" name="TextBox 28"/>
          <p:cNvSpPr txBox="1"/>
          <p:nvPr/>
        </p:nvSpPr>
        <p:spPr>
          <a:xfrm rot="17044548">
            <a:off x="3109715" y="5637718"/>
            <a:ext cx="914400" cy="369332"/>
          </a:xfrm>
          <a:prstGeom prst="rect">
            <a:avLst/>
          </a:prstGeom>
          <a:noFill/>
        </p:spPr>
        <p:txBody>
          <a:bodyPr wrap="square" rtlCol="0">
            <a:spAutoFit/>
          </a:bodyPr>
          <a:lstStyle/>
          <a:p>
            <a:r>
              <a:rPr lang="en-US" dirty="0" smtClean="0"/>
              <a:t>School</a:t>
            </a:r>
            <a:endParaRPr lang="en-US" dirty="0"/>
          </a:p>
        </p:txBody>
      </p:sp>
      <p:sp>
        <p:nvSpPr>
          <p:cNvPr id="30" name="TextBox 29"/>
          <p:cNvSpPr txBox="1"/>
          <p:nvPr/>
        </p:nvSpPr>
        <p:spPr>
          <a:xfrm rot="20477563">
            <a:off x="6195198" y="2724803"/>
            <a:ext cx="1371600" cy="369332"/>
          </a:xfrm>
          <a:prstGeom prst="rect">
            <a:avLst/>
          </a:prstGeom>
          <a:noFill/>
        </p:spPr>
        <p:txBody>
          <a:bodyPr wrap="square" rtlCol="0">
            <a:spAutoFit/>
          </a:bodyPr>
          <a:lstStyle/>
          <a:p>
            <a:r>
              <a:rPr lang="en-US" dirty="0" smtClean="0"/>
              <a:t>Ethic</a:t>
            </a:r>
            <a:endParaRPr lang="en-US" dirty="0"/>
          </a:p>
        </p:txBody>
      </p:sp>
      <p:sp>
        <p:nvSpPr>
          <p:cNvPr id="31" name="TextBox 30"/>
          <p:cNvSpPr txBox="1"/>
          <p:nvPr/>
        </p:nvSpPr>
        <p:spPr>
          <a:xfrm rot="2411744">
            <a:off x="5824629" y="4513807"/>
            <a:ext cx="1371600" cy="369332"/>
          </a:xfrm>
          <a:prstGeom prst="rect">
            <a:avLst/>
          </a:prstGeom>
          <a:noFill/>
        </p:spPr>
        <p:txBody>
          <a:bodyPr wrap="square" rtlCol="0">
            <a:spAutoFit/>
          </a:bodyPr>
          <a:lstStyle/>
          <a:p>
            <a:r>
              <a:rPr lang="en-US" dirty="0" smtClean="0"/>
              <a:t>Genetic</a:t>
            </a:r>
            <a:endParaRPr lang="en-US" dirty="0"/>
          </a:p>
        </p:txBody>
      </p:sp>
      <p:sp>
        <p:nvSpPr>
          <p:cNvPr id="32" name="TextBox 31"/>
          <p:cNvSpPr txBox="1"/>
          <p:nvPr/>
        </p:nvSpPr>
        <p:spPr>
          <a:xfrm rot="3849918">
            <a:off x="4851458" y="5778481"/>
            <a:ext cx="1219200" cy="369332"/>
          </a:xfrm>
          <a:prstGeom prst="rect">
            <a:avLst/>
          </a:prstGeom>
          <a:noFill/>
        </p:spPr>
        <p:txBody>
          <a:bodyPr wrap="square" rtlCol="0">
            <a:spAutoFit/>
          </a:bodyPr>
          <a:lstStyle/>
          <a:p>
            <a:r>
              <a:rPr lang="en-US" dirty="0" smtClean="0"/>
              <a:t>Peers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rtl="1"/>
            <a:r>
              <a:rPr lang="fa-IR" sz="4400" dirty="0" smtClean="0">
                <a:cs typeface="B Nazanin" pitchFamily="2" charset="-78"/>
              </a:rPr>
              <a:t>اهداف آموزش</a:t>
            </a:r>
            <a:endParaRPr lang="en-US" sz="4400"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3200" dirty="0" smtClean="0">
                <a:cs typeface="B Nazanin" pitchFamily="2" charset="-78"/>
              </a:rPr>
              <a:t>انتقال نگرشها و ارزشها در ارتباط با زن یا مرد بودن</a:t>
            </a:r>
          </a:p>
          <a:p>
            <a:pPr algn="r" rtl="1"/>
            <a:r>
              <a:rPr lang="fa-IR" sz="3200" dirty="0" smtClean="0">
                <a:cs typeface="B Nazanin" pitchFamily="2" charset="-78"/>
              </a:rPr>
              <a:t>آموزش ارتباط با کارکردهای بدن</a:t>
            </a:r>
          </a:p>
          <a:p>
            <a:pPr algn="r" rtl="1"/>
            <a:r>
              <a:rPr lang="fa-IR" sz="3200" dirty="0" smtClean="0">
                <a:cs typeface="B Nazanin" pitchFamily="2" charset="-78"/>
              </a:rPr>
              <a:t>کمک به آنکه مسئولیت رفتار جنسیشان را بپذیرند</a:t>
            </a:r>
          </a:p>
          <a:p>
            <a:pPr algn="r" rtl="1"/>
            <a:r>
              <a:rPr lang="fa-IR" sz="3200" dirty="0" smtClean="0">
                <a:cs typeface="B Nazanin" pitchFamily="2" charset="-78"/>
              </a:rPr>
              <a:t>آنها باید بتوانند تصمیمات خوبی در مورد مسائل جنسی خود بگیرند</a:t>
            </a:r>
          </a:p>
          <a:p>
            <a:pPr algn="r" rtl="1"/>
            <a:r>
              <a:rPr lang="fa-IR" sz="3200" dirty="0" smtClean="0">
                <a:cs typeface="B Nazanin" pitchFamily="2" charset="-78"/>
              </a:rPr>
              <a:t>موقعیتهای خطرناک که احتمال سوء استفاده وجود دارد را تشخیص بدهند و به نحو صحیح آن را مدیریت کنند</a:t>
            </a:r>
            <a:endParaRPr lang="en-US" sz="32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914400"/>
            <a:ext cx="2075688" cy="5257800"/>
          </a:xfrm>
        </p:spPr>
        <p:txBody>
          <a:bodyPr>
            <a:normAutofit/>
          </a:bodyPr>
          <a:lstStyle/>
          <a:p>
            <a:pPr algn="r" rtl="1"/>
            <a:r>
              <a:rPr lang="fa-IR" sz="4000" dirty="0" smtClean="0">
                <a:latin typeface="Arial" pitchFamily="34" charset="0"/>
                <a:cs typeface="B Nazanin" pitchFamily="2" charset="-78"/>
              </a:rPr>
              <a:t>چرا؟</a:t>
            </a:r>
          </a:p>
          <a:p>
            <a:pPr algn="r" rtl="1"/>
            <a:endParaRPr lang="fa-IR" sz="4000" dirty="0" smtClean="0">
              <a:latin typeface="Arial" pitchFamily="34" charset="0"/>
              <a:cs typeface="B Nazanin" pitchFamily="2" charset="-78"/>
            </a:endParaRPr>
          </a:p>
          <a:p>
            <a:pPr algn="r" rtl="1">
              <a:buNone/>
            </a:pPr>
            <a:endParaRPr lang="fa-IR" sz="4000" dirty="0" smtClean="0">
              <a:latin typeface="Arial" pitchFamily="34" charset="0"/>
              <a:cs typeface="B Nazanin" pitchFamily="2" charset="-78"/>
            </a:endParaRPr>
          </a:p>
          <a:p>
            <a:pPr algn="r" rtl="1"/>
            <a:r>
              <a:rPr lang="fa-IR" sz="4000" dirty="0" smtClean="0">
                <a:latin typeface="Arial" pitchFamily="34" charset="0"/>
                <a:cs typeface="B Nazanin" pitchFamily="2" charset="-78"/>
              </a:rPr>
              <a:t>چه وقت؟</a:t>
            </a:r>
          </a:p>
          <a:p>
            <a:pPr algn="r" rtl="1"/>
            <a:endParaRPr lang="fa-IR" sz="4000" dirty="0" smtClean="0">
              <a:latin typeface="Arial" pitchFamily="34" charset="0"/>
              <a:cs typeface="B Nazanin" pitchFamily="2" charset="-78"/>
            </a:endParaRPr>
          </a:p>
          <a:p>
            <a:pPr algn="r" rtl="1"/>
            <a:r>
              <a:rPr lang="fa-IR" sz="4000" dirty="0" smtClean="0">
                <a:latin typeface="Arial" pitchFamily="34" charset="0"/>
                <a:cs typeface="B Nazanin" pitchFamily="2" charset="-78"/>
              </a:rPr>
              <a:t>چگونه؟</a:t>
            </a:r>
            <a:endParaRPr lang="en-US" sz="4000" dirty="0">
              <a:latin typeface="Arial" pitchFamily="34" charset="0"/>
              <a:cs typeface="B Nazanin" pitchFamily="2" charset="-78"/>
            </a:endParaRPr>
          </a:p>
        </p:txBody>
      </p:sp>
      <p:sp>
        <p:nvSpPr>
          <p:cNvPr id="5" name="TextBox 4"/>
          <p:cNvSpPr txBox="1"/>
          <p:nvPr/>
        </p:nvSpPr>
        <p:spPr>
          <a:xfrm>
            <a:off x="0" y="838200"/>
            <a:ext cx="5257800" cy="1815882"/>
          </a:xfrm>
          <a:prstGeom prst="rect">
            <a:avLst/>
          </a:prstGeom>
          <a:noFill/>
        </p:spPr>
        <p:txBody>
          <a:bodyPr wrap="square" rtlCol="0">
            <a:spAutoFit/>
          </a:bodyPr>
          <a:lstStyle/>
          <a:p>
            <a:pPr algn="r" rtl="1">
              <a:buFont typeface="Arial" pitchFamily="34" charset="0"/>
              <a:buChar char="•"/>
            </a:pPr>
            <a:r>
              <a:rPr lang="fa-IR" sz="2800" dirty="0" smtClean="0">
                <a:cs typeface="B Nazanin" pitchFamily="2" charset="-78"/>
              </a:rPr>
              <a:t>فاصله میان بلوغ و ازدواج زیاد شده است</a:t>
            </a:r>
          </a:p>
          <a:p>
            <a:pPr algn="r" rtl="1">
              <a:buFont typeface="Arial" pitchFamily="34" charset="0"/>
              <a:buChar char="•"/>
            </a:pPr>
            <a:r>
              <a:rPr lang="fa-IR" sz="2800" dirty="0" smtClean="0">
                <a:cs typeface="B Nazanin" pitchFamily="2" charset="-78"/>
              </a:rPr>
              <a:t>تهاجم اطلاعات ( مضر و متناقض)</a:t>
            </a:r>
          </a:p>
          <a:p>
            <a:pPr algn="r" rtl="1">
              <a:buFont typeface="Arial" pitchFamily="34" charset="0"/>
              <a:buChar char="•"/>
            </a:pPr>
            <a:r>
              <a:rPr lang="fa-IR" sz="2800" dirty="0" smtClean="0">
                <a:cs typeface="B Nazanin" pitchFamily="2" charset="-78"/>
              </a:rPr>
              <a:t>مخدوش شدن مرزهای جنسیتی (انقلاب جنسی)</a:t>
            </a:r>
            <a:endParaRPr lang="en-US" sz="2800" dirty="0">
              <a:cs typeface="B Nazanin" pitchFamily="2" charset="-78"/>
            </a:endParaRPr>
          </a:p>
        </p:txBody>
      </p:sp>
      <p:sp>
        <p:nvSpPr>
          <p:cNvPr id="6" name="Left Arrow 5"/>
          <p:cNvSpPr/>
          <p:nvPr/>
        </p:nvSpPr>
        <p:spPr>
          <a:xfrm>
            <a:off x="5638800" y="1066800"/>
            <a:ext cx="990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2971800"/>
            <a:ext cx="5181600" cy="1815882"/>
          </a:xfrm>
          <a:prstGeom prst="rect">
            <a:avLst/>
          </a:prstGeom>
          <a:noFill/>
        </p:spPr>
        <p:txBody>
          <a:bodyPr wrap="square" rtlCol="0">
            <a:spAutoFit/>
          </a:bodyPr>
          <a:lstStyle/>
          <a:p>
            <a:pPr algn="r" rtl="1">
              <a:buFont typeface="Arial" pitchFamily="34" charset="0"/>
              <a:buChar char="•"/>
            </a:pPr>
            <a:r>
              <a:rPr lang="fa-IR" sz="2800" dirty="0" smtClean="0">
                <a:cs typeface="B Nazanin" pitchFamily="2" charset="-78"/>
              </a:rPr>
              <a:t>آموزش نباید زودرس، شتاب زده و ناشیانه باشد؛ </a:t>
            </a:r>
            <a:endParaRPr lang="en-US" sz="2800" dirty="0" smtClean="0">
              <a:cs typeface="B Nazanin" pitchFamily="2" charset="-78"/>
            </a:endParaRPr>
          </a:p>
          <a:p>
            <a:pPr algn="r" rtl="1">
              <a:buFont typeface="Arial" pitchFamily="34" charset="0"/>
              <a:buChar char="•"/>
            </a:pPr>
            <a:r>
              <a:rPr lang="fa-IR" sz="2800" dirty="0" smtClean="0">
                <a:cs typeface="B Nazanin" pitchFamily="2" charset="-78"/>
              </a:rPr>
              <a:t>همچنین نباید با تاخیر، پنهان سازی و نادیده انگاشتن باشد</a:t>
            </a:r>
            <a:endParaRPr lang="en-US" sz="2800" dirty="0">
              <a:cs typeface="B Nazanin" pitchFamily="2" charset="-78"/>
            </a:endParaRPr>
          </a:p>
        </p:txBody>
      </p:sp>
      <p:sp>
        <p:nvSpPr>
          <p:cNvPr id="8" name="Left Arrow 7"/>
          <p:cNvSpPr/>
          <p:nvPr/>
        </p:nvSpPr>
        <p:spPr>
          <a:xfrm>
            <a:off x="5257800" y="3124200"/>
            <a:ext cx="990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grpId="1" nodeType="clickEffect">
                                  <p:stCondLst>
                                    <p:cond delay="0"/>
                                  </p:stCondLst>
                                  <p:childTnLst>
                                    <p:animEffect transition="out" filter="checkerboard(across)">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p:bldP spid="7"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fa-IR" sz="4800" dirty="0" smtClean="0">
                <a:cs typeface="B Nazanin" pitchFamily="2" charset="-78"/>
              </a:rPr>
              <a:t>چرا والدین اجتناب می کنند؟</a:t>
            </a:r>
            <a:endParaRPr lang="en-US" sz="4800"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3600" dirty="0" smtClean="0">
                <a:cs typeface="B Nazanin" pitchFamily="2" charset="-78"/>
              </a:rPr>
              <a:t>مشکلات ارتباطی</a:t>
            </a:r>
          </a:p>
          <a:p>
            <a:pPr algn="r" rtl="1"/>
            <a:r>
              <a:rPr lang="fa-IR" sz="3600" dirty="0" smtClean="0">
                <a:cs typeface="B Nazanin" pitchFamily="2" charset="-78"/>
              </a:rPr>
              <a:t>شرم</a:t>
            </a:r>
          </a:p>
          <a:p>
            <a:pPr algn="r" rtl="1"/>
            <a:r>
              <a:rPr lang="fa-IR" sz="3600" dirty="0" smtClean="0">
                <a:cs typeface="B Nazanin" pitchFamily="2" charset="-78"/>
              </a:rPr>
              <a:t>ترس از تشویق زود هنگام</a:t>
            </a:r>
          </a:p>
          <a:p>
            <a:pPr algn="r" rtl="1"/>
            <a:r>
              <a:rPr lang="fa-IR" sz="3600" dirty="0" smtClean="0">
                <a:cs typeface="B Nazanin" pitchFamily="2" charset="-78"/>
              </a:rPr>
              <a:t>مشکلات یا تجربیات تلخ خودشان </a:t>
            </a:r>
          </a:p>
          <a:p>
            <a:pPr algn="r" rtl="1"/>
            <a:r>
              <a:rPr lang="fa-IR" sz="3600" dirty="0" smtClean="0">
                <a:cs typeface="B Nazanin" pitchFamily="2" charset="-78"/>
              </a:rPr>
              <a:t>گناه آلود یا زشت دیدن موضوع</a:t>
            </a:r>
          </a:p>
          <a:p>
            <a:pPr algn="r" rtl="1"/>
            <a:r>
              <a:rPr lang="fa-IR" sz="3600" dirty="0" smtClean="0">
                <a:cs typeface="B Nazanin" pitchFamily="2" charset="-78"/>
              </a:rPr>
              <a:t>ناتوانی</a:t>
            </a:r>
            <a:endParaRPr lang="en-US" sz="36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fa-IR" sz="4400" dirty="0" smtClean="0">
                <a:cs typeface="B Nazanin" pitchFamily="2" charset="-78"/>
              </a:rPr>
              <a:t>رشد شناختی کودکان</a:t>
            </a: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r>
              <a:rPr lang="fa-IR" sz="2400" dirty="0" smtClean="0">
                <a:cs typeface="B Nazanin" pitchFamily="2" charset="-78"/>
              </a:rPr>
              <a:t>کودکان 9 ماهه می توانند مرد را از زن تمایز بدهند</a:t>
            </a:r>
            <a:endParaRPr lang="en-US" sz="2400" dirty="0" smtClean="0">
              <a:cs typeface="B Nazanin" pitchFamily="2" charset="-78"/>
            </a:endParaRPr>
          </a:p>
          <a:p>
            <a:pPr lvl="0" algn="r" rtl="1"/>
            <a:r>
              <a:rPr lang="fa-IR" sz="2400" dirty="0" smtClean="0">
                <a:cs typeface="B Nazanin" pitchFamily="2" charset="-78"/>
              </a:rPr>
              <a:t>در يكسالگي  نوازش و دست زدن به آلت تناسلي طبيعي است .</a:t>
            </a:r>
            <a:endParaRPr lang="en-US" sz="2400" dirty="0" smtClean="0">
              <a:cs typeface="B Nazanin" pitchFamily="2" charset="-78"/>
            </a:endParaRPr>
          </a:p>
          <a:p>
            <a:pPr algn="r" rtl="1"/>
            <a:r>
              <a:rPr lang="fa-IR" sz="2400" dirty="0" smtClean="0">
                <a:cs typeface="B Nazanin" pitchFamily="2" charset="-78"/>
              </a:rPr>
              <a:t>در 2-3 سالگی جنسیت خود را نام می برند و پایداری آنرا می فهمند(پسر مرد می شود و دختر زن)</a:t>
            </a:r>
          </a:p>
          <a:p>
            <a:pPr algn="r" rtl="1"/>
            <a:r>
              <a:rPr lang="fa-IR" sz="2400" dirty="0" smtClean="0">
                <a:cs typeface="B Nazanin" pitchFamily="2" charset="-78"/>
              </a:rPr>
              <a:t>کودکان باید نام صحیح اعضای بدن را بدانند</a:t>
            </a:r>
          </a:p>
          <a:p>
            <a:pPr algn="r" rtl="1"/>
            <a:r>
              <a:rPr lang="fa-IR" sz="2400" dirty="0" smtClean="0">
                <a:cs typeface="B Nazanin" pitchFamily="2" charset="-78"/>
              </a:rPr>
              <a:t>در 3-5 سالگی باید بدانند اندام تناسلی در دفع و تولید مثل دخالت دارد</a:t>
            </a:r>
          </a:p>
          <a:p>
            <a:pPr algn="r" rtl="1"/>
            <a:r>
              <a:rPr lang="fa-IR" sz="2400" dirty="0" smtClean="0">
                <a:cs typeface="B Nazanin" pitchFamily="2" charset="-78"/>
              </a:rPr>
              <a:t>بدانند نوزادان از کجا می آیند</a:t>
            </a:r>
          </a:p>
          <a:p>
            <a:pPr algn="r" rtl="1"/>
            <a:r>
              <a:rPr lang="fa-IR" sz="2400" dirty="0" smtClean="0">
                <a:cs typeface="B Nazanin" pitchFamily="2" charset="-78"/>
              </a:rPr>
              <a:t>نسبت به هویت جنسی خود(دختر یا پسر بودن عزت نفس داشته باشند)</a:t>
            </a:r>
          </a:p>
          <a:p>
            <a:pPr algn="r" rtl="1"/>
            <a:r>
              <a:rPr lang="fa-IR" sz="2400" dirty="0" smtClean="0">
                <a:cs typeface="B Nazanin" pitchFamily="2" charset="-78"/>
              </a:rPr>
              <a:t>3-7 سالگی افزایش کنجکاوی همراه با سوالات بسیار </a:t>
            </a:r>
          </a:p>
          <a:p>
            <a:pPr algn="r" rtl="1"/>
            <a:r>
              <a:rPr lang="fa-IR" sz="2400" dirty="0" smtClean="0">
                <a:cs typeface="B Nazanin" pitchFamily="2" charset="-78"/>
              </a:rPr>
              <a:t>بعد از 7 سالگی همسانی جنسی کامل می شود و کنجکاوی ها کمتر می شود</a:t>
            </a:r>
          </a:p>
          <a:p>
            <a:pPr algn="r" rtl="1"/>
            <a:endParaRPr lang="fa-IR" sz="2400" dirty="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838200"/>
          </a:xfrm>
        </p:spPr>
        <p:txBody>
          <a:bodyPr>
            <a:normAutofit/>
          </a:bodyPr>
          <a:lstStyle/>
          <a:p>
            <a:pPr algn="ctr"/>
            <a:r>
              <a:rPr lang="fa-IR" sz="4400" dirty="0" smtClean="0">
                <a:cs typeface="B Nazanin" pitchFamily="2" charset="-78"/>
              </a:rPr>
              <a:t>رشد شناختی کودکان</a:t>
            </a:r>
            <a:endParaRPr lang="en-US" sz="4000" dirty="0"/>
          </a:p>
        </p:txBody>
      </p:sp>
      <p:sp>
        <p:nvSpPr>
          <p:cNvPr id="3" name="Content Placeholder 2"/>
          <p:cNvSpPr>
            <a:spLocks noGrp="1"/>
          </p:cNvSpPr>
          <p:nvPr>
            <p:ph idx="1"/>
          </p:nvPr>
        </p:nvSpPr>
        <p:spPr>
          <a:xfrm>
            <a:off x="457200" y="1143000"/>
            <a:ext cx="7239000" cy="5312736"/>
          </a:xfrm>
        </p:spPr>
        <p:txBody>
          <a:bodyPr>
            <a:noAutofit/>
          </a:bodyPr>
          <a:lstStyle/>
          <a:p>
            <a:pPr algn="r" rtl="1">
              <a:lnSpc>
                <a:spcPct val="120000"/>
              </a:lnSpc>
            </a:pPr>
            <a:r>
              <a:rPr lang="fa-IR" sz="2400" dirty="0" smtClean="0">
                <a:cs typeface="B Nazanin" pitchFamily="2" charset="-78"/>
              </a:rPr>
              <a:t>6-8 سالگي: خجالت از برهنگي، کاهش سوالها، کاهش توجه و افزایش رعايت معيارهاي اجتماعي  </a:t>
            </a:r>
            <a:endParaRPr lang="en-US" sz="2400" dirty="0" smtClean="0">
              <a:cs typeface="B Nazanin" pitchFamily="2" charset="-78"/>
            </a:endParaRPr>
          </a:p>
          <a:p>
            <a:pPr algn="r" rtl="1">
              <a:lnSpc>
                <a:spcPct val="120000"/>
              </a:lnSpc>
            </a:pPr>
            <a:r>
              <a:rPr lang="fa-IR" sz="2400" dirty="0" smtClean="0">
                <a:cs typeface="B Nazanin" pitchFamily="2" charset="-78"/>
              </a:rPr>
              <a:t>در نقاشيها ناف رامي كشند و به دستگاه تناسلي حيوانات توجه مي كنند</a:t>
            </a:r>
            <a:endParaRPr lang="en-US" sz="2400" dirty="0" smtClean="0">
              <a:cs typeface="B Nazanin" pitchFamily="2" charset="-78"/>
            </a:endParaRPr>
          </a:p>
          <a:p>
            <a:pPr algn="r" rtl="1">
              <a:lnSpc>
                <a:spcPct val="120000"/>
              </a:lnSpc>
            </a:pPr>
            <a:r>
              <a:rPr lang="fa-IR" sz="2400" dirty="0" smtClean="0">
                <a:cs typeface="B Nazanin" pitchFamily="2" charset="-78"/>
              </a:rPr>
              <a:t>6-9 سالگی:</a:t>
            </a:r>
            <a:r>
              <a:rPr lang="en-US" sz="2400" dirty="0" smtClean="0">
                <a:cs typeface="B Nazanin" pitchFamily="2" charset="-78"/>
              </a:rPr>
              <a:t> </a:t>
            </a:r>
            <a:r>
              <a:rPr lang="fa-IR" sz="2400" dirty="0" smtClean="0">
                <a:cs typeface="B Nazanin" pitchFamily="2" charset="-78"/>
              </a:rPr>
              <a:t>باید بدانند تولیدمثل بخشی از چرخه حیات گیاهان، حیوانات و انسان است</a:t>
            </a:r>
          </a:p>
          <a:p>
            <a:pPr algn="r" rtl="1">
              <a:lnSpc>
                <a:spcPct val="120000"/>
              </a:lnSpc>
            </a:pPr>
            <a:r>
              <a:rPr lang="fa-IR" sz="2400" dirty="0" smtClean="0">
                <a:cs typeface="B Nazanin" pitchFamily="2" charset="-78"/>
              </a:rPr>
              <a:t>از تفاوت بین دو جنس آگاه باشند</a:t>
            </a:r>
          </a:p>
          <a:p>
            <a:pPr algn="r" rtl="1">
              <a:lnSpc>
                <a:spcPct val="120000"/>
              </a:lnSpc>
            </a:pPr>
            <a:r>
              <a:rPr lang="fa-IR" sz="2400" dirty="0" smtClean="0">
                <a:cs typeface="B Nazanin" pitchFamily="2" charset="-78"/>
              </a:rPr>
              <a:t>مفاهیم مربوط به خانواده، پدر و مادر شدن، ازدواج و طلاق را بدانند</a:t>
            </a:r>
          </a:p>
          <a:p>
            <a:pPr algn="r" rtl="1">
              <a:lnSpc>
                <a:spcPct val="120000"/>
              </a:lnSpc>
            </a:pPr>
            <a:r>
              <a:rPr lang="fa-IR" sz="2400" dirty="0" smtClean="0">
                <a:cs typeface="B Nazanin" pitchFamily="2" charset="-78"/>
              </a:rPr>
              <a:t>نسبت به سلامت کلی بدن مسئولیت روزافزون پیدا کنند</a:t>
            </a:r>
          </a:p>
          <a:p>
            <a:pPr algn="r" rtl="1">
              <a:lnSpc>
                <a:spcPct val="120000"/>
              </a:lnSpc>
            </a:pPr>
            <a:r>
              <a:rPr lang="fa-IR" sz="2400" dirty="0" smtClean="0">
                <a:cs typeface="B Nazanin" pitchFamily="2" charset="-78"/>
              </a:rPr>
              <a:t>اطلاعاتی در مورد بیماری های مقاربتی و حاملگی داشته باشند</a:t>
            </a:r>
          </a:p>
          <a:p>
            <a:pPr algn="r" rtl="1">
              <a:lnSpc>
                <a:spcPct val="120000"/>
              </a:lnSpc>
            </a:pPr>
            <a:r>
              <a:rPr lang="fa-IR" sz="2400" dirty="0" smtClean="0">
                <a:cs typeface="B Nazanin" pitchFamily="2" charset="-78"/>
              </a:rPr>
              <a:t>در تمام مراحل بایستی مهارت حل مساله و جسارت کافی برای حفاظت از خود را آموزش ببینند</a:t>
            </a:r>
            <a:endParaRPr lang="en-US" sz="2400" dirty="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TotalTime>
  <Words>1864</Words>
  <Application>Microsoft Office PowerPoint</Application>
  <PresentationFormat>On-screen Show (4:3)</PresentationFormat>
  <Paragraphs>247</Paragraphs>
  <Slides>32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2  Aseman</vt:lpstr>
      <vt:lpstr>Arial</vt:lpstr>
      <vt:lpstr>B Nazanin</vt:lpstr>
      <vt:lpstr>Tahoma</vt:lpstr>
      <vt:lpstr>Trebuchet MS</vt:lpstr>
      <vt:lpstr>Wingdings</vt:lpstr>
      <vt:lpstr>Wingdings 2</vt:lpstr>
      <vt:lpstr>Opulent</vt:lpstr>
      <vt:lpstr>Slide</vt:lpstr>
      <vt:lpstr>به نام  یگانه هستی بخش</vt:lpstr>
      <vt:lpstr>PowerPoint Presentation</vt:lpstr>
      <vt:lpstr>PowerPoint Presentation</vt:lpstr>
      <vt:lpstr>PowerPoint Presentation</vt:lpstr>
      <vt:lpstr>اهداف آموزش</vt:lpstr>
      <vt:lpstr>PowerPoint Presentation</vt:lpstr>
      <vt:lpstr>چرا والدین اجتناب می کنند؟</vt:lpstr>
      <vt:lpstr>رشد شناختی کودکان</vt:lpstr>
      <vt:lpstr>رشد شناختی کودکان</vt:lpstr>
      <vt:lpstr>رشد شناختی کودکان</vt:lpstr>
      <vt:lpstr>PowerPoint Presentation</vt:lpstr>
      <vt:lpstr>تکنیک ها1</vt:lpstr>
      <vt:lpstr>تکنیک ها2</vt:lpstr>
      <vt:lpstr>موقعیت های مناسب </vt:lpstr>
      <vt:lpstr>PowerPoint Presentation</vt:lpstr>
      <vt:lpstr>بلوغ</vt:lpstr>
      <vt:lpstr>طبقه بندی میزان بلوغ جنسی در پسران</vt:lpstr>
      <vt:lpstr>طبقه بندی میزان بلوغ جنسی در پسران</vt:lpstr>
      <vt:lpstr>Sequence of development of primary and secondaRy sexual characteristics</vt:lpstr>
      <vt:lpstr>وقتي نوجوان در استرس قرار دارد :  </vt:lpstr>
      <vt:lpstr>خطاهای شناختی رایج نوجوانان  </vt:lpstr>
      <vt:lpstr>خطاهای شناختی والدین  </vt:lpstr>
      <vt:lpstr>عوامل مستعدکننده برای روابط جنسی زودهنگام</vt:lpstr>
      <vt:lpstr> نکاتی در برخورد با نوجوان همجنس گرا</vt:lpstr>
      <vt:lpstr>Sexual Abuse</vt:lpstr>
      <vt:lpstr>Rape</vt:lpstr>
      <vt:lpstr>Incest</vt:lpstr>
      <vt:lpstr>علایم هشدار دهنده </vt:lpstr>
      <vt:lpstr>CONTRACEPTION </vt:lpstr>
      <vt:lpstr> راهبردهاي مقابله با استرس در نوجوان : </vt:lpstr>
      <vt:lpstr> راهبردهاي مقابله با استرس در نوجوان : </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roza</dc:creator>
  <cp:lastModifiedBy>ravan1</cp:lastModifiedBy>
  <cp:revision>81</cp:revision>
  <dcterms:created xsi:type="dcterms:W3CDTF">2010-10-29T16:29:47Z</dcterms:created>
  <dcterms:modified xsi:type="dcterms:W3CDTF">2023-10-07T10:01:03Z</dcterms:modified>
</cp:coreProperties>
</file>